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6.xml" ContentType="application/vnd.openxmlformats-officedocument.presentationml.tags+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8"/>
  </p:notesMasterIdLst>
  <p:sldIdLst>
    <p:sldId id="300" r:id="rId2"/>
    <p:sldId id="323" r:id="rId3"/>
    <p:sldId id="2141411520" r:id="rId4"/>
    <p:sldId id="2141411501" r:id="rId5"/>
    <p:sldId id="2141411547" r:id="rId6"/>
    <p:sldId id="2141411527" r:id="rId7"/>
    <p:sldId id="2141411528" r:id="rId8"/>
    <p:sldId id="2141411529" r:id="rId9"/>
    <p:sldId id="2141411530" r:id="rId10"/>
    <p:sldId id="2141411531" r:id="rId11"/>
    <p:sldId id="2141411532" r:id="rId12"/>
    <p:sldId id="2141411533" r:id="rId13"/>
    <p:sldId id="2141411534" r:id="rId14"/>
    <p:sldId id="2141411546" r:id="rId15"/>
    <p:sldId id="2141411536" r:id="rId16"/>
    <p:sldId id="2141411537" r:id="rId17"/>
    <p:sldId id="2141411538" r:id="rId18"/>
    <p:sldId id="2141411539" r:id="rId19"/>
    <p:sldId id="2141411540" r:id="rId20"/>
    <p:sldId id="2141411541" r:id="rId21"/>
    <p:sldId id="2141411542" r:id="rId22"/>
    <p:sldId id="2141411543" r:id="rId23"/>
    <p:sldId id="2141411544" r:id="rId24"/>
    <p:sldId id="2141411545" r:id="rId25"/>
    <p:sldId id="2141411525" r:id="rId26"/>
    <p:sldId id="327" r:id="rId27"/>
  </p:sldIdLst>
  <p:sldSz cx="12192000" cy="6858000"/>
  <p:notesSz cx="6858000" cy="9144000"/>
  <p:embeddedFontLst>
    <p:embeddedFont>
      <p:font typeface="Atkinson Hyperlegible" pitchFamily="2" charset="0"/>
      <p:regular r:id="rId29"/>
      <p:bold r:id="rId30"/>
      <p:italic r:id="rId31"/>
      <p:boldItalic r:id="rId32"/>
    </p:embeddedFont>
    <p:embeddedFont>
      <p:font typeface="Calibri" panose="020F0502020204030204" pitchFamily="34" charset="0"/>
      <p:regular r:id="rId33"/>
      <p:bold r:id="rId34"/>
      <p:italic r:id="rId35"/>
      <p:boldItalic r:id="rId36"/>
    </p:embeddedFont>
    <p:embeddedFont>
      <p:font typeface="Cambria" panose="02040503050406030204" pitchFamily="18" charset="0"/>
      <p:regular r:id="rId37"/>
      <p:bold r:id="rId38"/>
      <p:italic r:id="rId39"/>
      <p:boldItalic r:id="rId40"/>
    </p:embeddedFont>
  </p:embeddedFontLst>
  <p:custDataLst>
    <p:tags r:id="rId4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ENTER, Wendy" initials="" lastIdx="1" clrIdx="0"/>
  <p:cmAuthor id="2" name="VENTER, Wendy" initials="VW" lastIdx="1" clrIdx="1">
    <p:extLst>
      <p:ext uri="{19B8F6BF-5375-455C-9EA6-DF929625EA0E}">
        <p15:presenceInfo xmlns:p15="http://schemas.microsoft.com/office/powerpoint/2012/main" userId="S::venterw@who.int::c0669ad9-b3e8-40cc-ac16-4ce7248a352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BF7"/>
    <a:srgbClr val="557DBF"/>
    <a:srgbClr val="595959"/>
    <a:srgbClr val="31B09C"/>
    <a:srgbClr val="CBEBE6"/>
    <a:srgbClr val="C7DDF1"/>
    <a:srgbClr val="98D7CE"/>
    <a:srgbClr val="BAECE4"/>
    <a:srgbClr val="B3C0E2"/>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65776" autoAdjust="0"/>
  </p:normalViewPr>
  <p:slideViewPr>
    <p:cSldViewPr snapToGrid="0">
      <p:cViewPr varScale="1">
        <p:scale>
          <a:sx n="72" d="100"/>
          <a:sy n="72" d="100"/>
        </p:scale>
        <p:origin x="2070" y="78"/>
      </p:cViewPr>
      <p:guideLst>
        <p:guide orient="horz" pos="2160"/>
        <p:guide pos="3840"/>
      </p:guideLst>
    </p:cSldViewPr>
  </p:slideViewPr>
  <p:notesTextViewPr>
    <p:cViewPr>
      <p:scale>
        <a:sx n="130" d="100"/>
        <a:sy n="130" d="100"/>
      </p:scale>
      <p:origin x="0" y="0"/>
    </p:cViewPr>
  </p:notesTextViewPr>
  <p:notesViewPr>
    <p:cSldViewPr snapToGrid="0">
      <p:cViewPr varScale="1">
        <p:scale>
          <a:sx n="87" d="100"/>
          <a:sy n="87" d="100"/>
        </p:scale>
        <p:origin x="3090"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55448C-9631-42E7-A042-829907BF31F8}" type="datetimeFigureOut">
              <a:rPr lang="en-GB" smtClean="0"/>
              <a:t>02/02/2023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1D9D50-C061-45AE-A04B-DE5F593CE4BE}" type="slidenum">
              <a:rPr lang="en-GB" smtClean="0"/>
              <a:t>‹#›</a:t>
            </a:fld>
            <a:endParaRPr lang="en-GB"/>
          </a:p>
        </p:txBody>
      </p:sp>
    </p:spTree>
    <p:extLst>
      <p:ext uri="{BB962C8B-B14F-4D97-AF65-F5344CB8AC3E}">
        <p14:creationId xmlns:p14="http://schemas.microsoft.com/office/powerpoint/2010/main" val="680953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to Unit 2 of Module 4.</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this unit, we will look at the HHFA data interpretation cycle and its stages.</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1</a:t>
            </a:fld>
            <a:endParaRPr lang="en-GB"/>
          </a:p>
        </p:txBody>
      </p:sp>
    </p:spTree>
    <p:extLst>
      <p:ext uri="{BB962C8B-B14F-4D97-AF65-F5344CB8AC3E}">
        <p14:creationId xmlns:p14="http://schemas.microsoft.com/office/powerpoint/2010/main" val="1393379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the knowledge that a particular disease </a:t>
            </a:r>
            <a:r>
              <a:rPr lang="en-US" sz="1200" kern="1200" dirty="0" err="1">
                <a:solidFill>
                  <a:schemeClr val="tx1"/>
                </a:solidFill>
                <a:effectLst/>
                <a:latin typeface="+mn-lt"/>
                <a:ea typeface="+mn-ea"/>
                <a:cs typeface="+mn-cs"/>
              </a:rPr>
              <a:t>programme</a:t>
            </a:r>
            <a:r>
              <a:rPr lang="en-US" sz="1200" kern="1200" dirty="0">
                <a:solidFill>
                  <a:schemeClr val="tx1"/>
                </a:solidFill>
                <a:effectLst/>
                <a:latin typeface="+mn-lt"/>
                <a:ea typeface="+mn-ea"/>
                <a:cs typeface="+mn-cs"/>
              </a:rPr>
              <a:t> has been awarded a substantial grant by a donor may help to understand its “good performance” in terms of availability and readiness indicators.</a:t>
            </a:r>
            <a:endParaRPr lang="en-GB" sz="1800" dirty="0">
              <a:effectLst/>
              <a:latin typeface="Cambria" panose="02040503050406030204" pitchFamily="18" charset="0"/>
              <a:ea typeface="Cambria" panose="02040503050406030204" pitchFamily="18" charset="0"/>
              <a:cs typeface="Cambria" panose="02040503050406030204" pitchFamily="18" charset="0"/>
            </a:endParaRPr>
          </a:p>
          <a:p>
            <a:r>
              <a:rPr lang="en-US" sz="1800" dirty="0">
                <a:effectLst/>
                <a:latin typeface="Calibri" panose="020F0502020204030204" pitchFamily="34" charset="0"/>
                <a:ea typeface="Cambria" panose="02040503050406030204" pitchFamily="18" charset="0"/>
                <a:cs typeface="Cambria" panose="02040503050406030204" pitchFamily="18" charset="0"/>
              </a:rPr>
              <a:t> </a:t>
            </a:r>
            <a:endParaRPr lang="en-GB" sz="1800" dirty="0">
              <a:effectLst/>
              <a:latin typeface="Cambria" panose="02040503050406030204" pitchFamily="18" charset="0"/>
              <a:ea typeface="Cambria" panose="02040503050406030204" pitchFamily="18" charset="0"/>
              <a:cs typeface="Cambria" panose="02040503050406030204" pitchFamily="18" charset="0"/>
            </a:endParaRP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10</a:t>
            </a:fld>
            <a:endParaRPr lang="en-GB"/>
          </a:p>
        </p:txBody>
      </p:sp>
    </p:spTree>
    <p:extLst>
      <p:ext uri="{BB962C8B-B14F-4D97-AF65-F5344CB8AC3E}">
        <p14:creationId xmlns:p14="http://schemas.microsoft.com/office/powerpoint/2010/main" val="1314395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GB" sz="1200" dirty="0">
                <a:solidFill>
                  <a:schemeClr val="dk1"/>
                </a:solidFill>
                <a:latin typeface="+mn-lt"/>
                <a:ea typeface="Calibri"/>
                <a:cs typeface="Calibri"/>
                <a:sym typeface="Calibri"/>
              </a:rPr>
              <a:t>Useful information sources for providing context include: </a:t>
            </a:r>
          </a:p>
          <a:p>
            <a:pPr marL="0" lvl="0" indent="0" algn="l" rtl="0">
              <a:spcBef>
                <a:spcPts val="0"/>
              </a:spcBef>
              <a:spcAft>
                <a:spcPts val="0"/>
              </a:spcAft>
              <a:buNone/>
            </a:pPr>
            <a:r>
              <a:rPr lang="en-GB" sz="1200" dirty="0">
                <a:solidFill>
                  <a:schemeClr val="dk1"/>
                </a:solidFill>
                <a:latin typeface="+mn-lt"/>
                <a:ea typeface="Calibri"/>
                <a:cs typeface="Calibri"/>
                <a:sym typeface="Calibri"/>
              </a:rPr>
              <a:t> </a:t>
            </a:r>
          </a:p>
          <a:p>
            <a:pPr marL="171450" lvl="0" indent="-171450" algn="l" rtl="0">
              <a:spcBef>
                <a:spcPts val="0"/>
              </a:spcBef>
              <a:spcAft>
                <a:spcPts val="0"/>
              </a:spcAft>
              <a:buClr>
                <a:schemeClr val="dk1"/>
              </a:buClr>
              <a:buSzPts val="1200"/>
              <a:buFont typeface="Arial"/>
              <a:buChar char="•"/>
            </a:pPr>
            <a:r>
              <a:rPr lang="en-GB" sz="1200" dirty="0">
                <a:solidFill>
                  <a:schemeClr val="dk1"/>
                </a:solidFill>
                <a:latin typeface="+mn-lt"/>
                <a:ea typeface="Calibri"/>
                <a:cs typeface="Calibri"/>
                <a:sym typeface="Calibri"/>
              </a:rPr>
              <a:t>country profiles;</a:t>
            </a:r>
          </a:p>
          <a:p>
            <a:pPr marL="171450" lvl="0" indent="-171450" algn="l" rtl="0">
              <a:spcBef>
                <a:spcPts val="0"/>
              </a:spcBef>
              <a:spcAft>
                <a:spcPts val="0"/>
              </a:spcAft>
              <a:buClr>
                <a:schemeClr val="dk1"/>
              </a:buClr>
              <a:buSzPts val="1200"/>
              <a:buFont typeface="Arial"/>
              <a:buChar char="•"/>
            </a:pPr>
            <a:r>
              <a:rPr lang="en-GB" sz="1200" dirty="0">
                <a:solidFill>
                  <a:schemeClr val="dk1"/>
                </a:solidFill>
                <a:latin typeface="+mn-lt"/>
                <a:ea typeface="Calibri"/>
                <a:cs typeface="Calibri"/>
                <a:sym typeface="Calibri"/>
              </a:rPr>
              <a:t>health sector reviews;</a:t>
            </a:r>
          </a:p>
          <a:p>
            <a:pPr marL="171450" lvl="0" indent="-171450" algn="l" rtl="0">
              <a:spcBef>
                <a:spcPts val="0"/>
              </a:spcBef>
              <a:spcAft>
                <a:spcPts val="0"/>
              </a:spcAft>
              <a:buClr>
                <a:schemeClr val="dk1"/>
              </a:buClr>
              <a:buSzPts val="1200"/>
              <a:buFont typeface="Arial"/>
              <a:buChar char="•"/>
            </a:pPr>
            <a:r>
              <a:rPr lang="en-GB" sz="1200" dirty="0">
                <a:solidFill>
                  <a:schemeClr val="dk1"/>
                </a:solidFill>
                <a:latin typeface="+mn-lt"/>
                <a:ea typeface="Calibri"/>
                <a:cs typeface="Calibri"/>
                <a:sym typeface="Calibri"/>
              </a:rPr>
              <a:t>country policies and plans;</a:t>
            </a:r>
          </a:p>
          <a:p>
            <a:pPr marL="171450" lvl="0" indent="-171450" algn="l" rtl="0">
              <a:spcBef>
                <a:spcPts val="0"/>
              </a:spcBef>
              <a:spcAft>
                <a:spcPts val="0"/>
              </a:spcAft>
              <a:buClr>
                <a:schemeClr val="dk1"/>
              </a:buClr>
              <a:buSzPts val="1200"/>
              <a:buFont typeface="Arial"/>
              <a:buChar char="•"/>
            </a:pPr>
            <a:r>
              <a:rPr lang="en-GB" sz="1200" dirty="0">
                <a:solidFill>
                  <a:schemeClr val="dk1"/>
                </a:solidFill>
                <a:latin typeface="+mn-lt"/>
                <a:ea typeface="Calibri"/>
                <a:cs typeface="Calibri"/>
                <a:sym typeface="Calibri"/>
              </a:rPr>
              <a:t>country statistics bulletins;</a:t>
            </a:r>
          </a:p>
          <a:p>
            <a:pPr marL="171450" lvl="0" indent="-171450" algn="l" rtl="0">
              <a:spcBef>
                <a:spcPts val="0"/>
              </a:spcBef>
              <a:spcAft>
                <a:spcPts val="0"/>
              </a:spcAft>
              <a:buClr>
                <a:schemeClr val="dk1"/>
              </a:buClr>
              <a:buSzPts val="1200"/>
              <a:buFont typeface="Arial"/>
              <a:buChar char="•"/>
            </a:pPr>
            <a:r>
              <a:rPr lang="en-GB" dirty="0">
                <a:sym typeface="Calibri"/>
              </a:rPr>
              <a:t>health indicators produced by WHO, other United Nations agencies, and the World Bank;</a:t>
            </a:r>
          </a:p>
          <a:p>
            <a:pPr marL="171450" lvl="0" indent="-171450" algn="l" rtl="0">
              <a:spcBef>
                <a:spcPts val="0"/>
              </a:spcBef>
              <a:spcAft>
                <a:spcPts val="0"/>
              </a:spcAft>
              <a:buClr>
                <a:schemeClr val="dk1"/>
              </a:buClr>
              <a:buSzPts val="1200"/>
              <a:buFont typeface="Arial"/>
              <a:buChar char="•"/>
            </a:pPr>
            <a:r>
              <a:rPr lang="en-GB" sz="1200" dirty="0">
                <a:solidFill>
                  <a:schemeClr val="dk1"/>
                </a:solidFill>
                <a:latin typeface="+mn-lt"/>
                <a:ea typeface="Calibri"/>
                <a:cs typeface="Calibri"/>
                <a:sym typeface="Calibri"/>
              </a:rPr>
              <a:t>household survey reports;</a:t>
            </a:r>
          </a:p>
          <a:p>
            <a:pPr marL="171450" lvl="0" indent="-171450" algn="l" rtl="0">
              <a:spcBef>
                <a:spcPts val="0"/>
              </a:spcBef>
              <a:spcAft>
                <a:spcPts val="0"/>
              </a:spcAft>
              <a:buClr>
                <a:schemeClr val="dk1"/>
              </a:buClr>
              <a:buSzPts val="1200"/>
              <a:buFont typeface="Arial"/>
              <a:buChar char="•"/>
            </a:pPr>
            <a:r>
              <a:rPr lang="en-GB" sz="1200" dirty="0">
                <a:solidFill>
                  <a:schemeClr val="dk1"/>
                </a:solidFill>
                <a:latin typeface="+mn-lt"/>
                <a:ea typeface="Calibri"/>
                <a:cs typeface="Calibri"/>
                <a:sym typeface="Calibri"/>
              </a:rPr>
              <a:t>qualitative studies, etc. </a:t>
            </a:r>
          </a:p>
        </p:txBody>
      </p:sp>
      <p:sp>
        <p:nvSpPr>
          <p:cNvPr id="4" name="Slide Number Placeholder 3"/>
          <p:cNvSpPr>
            <a:spLocks noGrp="1"/>
          </p:cNvSpPr>
          <p:nvPr>
            <p:ph type="sldNum" sz="quarter" idx="5"/>
          </p:nvPr>
        </p:nvSpPr>
        <p:spPr/>
        <p:txBody>
          <a:bodyPr/>
          <a:lstStyle/>
          <a:p>
            <a:fld id="{7C1D9D50-C061-45AE-A04B-DE5F593CE4BE}" type="slidenum">
              <a:rPr lang="en-GB" smtClean="0"/>
              <a:t>11</a:t>
            </a:fld>
            <a:endParaRPr lang="en-GB"/>
          </a:p>
        </p:txBody>
      </p:sp>
    </p:spTree>
    <p:extLst>
      <p:ext uri="{BB962C8B-B14F-4D97-AF65-F5344CB8AC3E}">
        <p14:creationId xmlns:p14="http://schemas.microsoft.com/office/powerpoint/2010/main" val="3595054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Next we come to </a:t>
            </a:r>
            <a:r>
              <a:rPr lang="en-GB" sz="1200" b="1" kern="1200" dirty="0">
                <a:solidFill>
                  <a:schemeClr val="tx1"/>
                </a:solidFill>
                <a:effectLst/>
                <a:latin typeface="+mn-lt"/>
                <a:ea typeface="+mn-ea"/>
                <a:cs typeface="+mn-cs"/>
              </a:rPr>
              <a:t>data triangulation</a:t>
            </a:r>
            <a:r>
              <a:rPr lang="en-GB" sz="1200" kern="1200" dirty="0">
                <a:solidFill>
                  <a:schemeClr val="tx1"/>
                </a:solidFill>
                <a:effectLst/>
                <a:latin typeface="+mn-lt"/>
                <a:ea typeface="+mn-ea"/>
                <a:cs typeface="+mn-cs"/>
              </a:rPr>
              <a:t>.</a:t>
            </a:r>
            <a:endParaRPr lang="en-US" sz="1000" dirty="0">
              <a:effectLst/>
              <a:latin typeface="Calibri" panose="020F0502020204030204" pitchFamily="34" charset="0"/>
              <a:ea typeface="Cambria" panose="02040503050406030204" pitchFamily="18" charset="0"/>
              <a:cs typeface="Times New Roman" panose="02020603050405020304" pitchFamily="18" charset="0"/>
            </a:endParaRPr>
          </a:p>
          <a:p>
            <a:pPr marL="342900" marR="0" lvl="0" indent="-342900">
              <a:spcBef>
                <a:spcPts val="0"/>
              </a:spcBef>
              <a:spcAft>
                <a:spcPts val="600"/>
              </a:spcAft>
              <a:buFont typeface="+mj-lt"/>
              <a:buAutoNum type="arabicPeriod"/>
            </a:pPr>
            <a:endParaRPr lang="en-US" sz="1000" dirty="0">
              <a:effectLst/>
              <a:latin typeface="Calibri" panose="020F0502020204030204" pitchFamily="34" charset="0"/>
              <a:ea typeface="Cambria" panose="02040503050406030204" pitchFamily="18" charset="0"/>
              <a:cs typeface="Times New Roman" panose="02020603050405020304" pitchFamily="18" charset="0"/>
            </a:endParaRPr>
          </a:p>
          <a:p>
            <a:pPr marL="0" indent="0">
              <a:spcAft>
                <a:spcPts val="1200"/>
              </a:spcAft>
              <a:buFont typeface="Arial" panose="020B0604020202020204" pitchFamily="34" charset="0"/>
              <a:buNone/>
            </a:pPr>
            <a:endParaRPr lang="en-GB" sz="1000" b="0" dirty="0">
              <a:effectLst/>
              <a:latin typeface="+mn-lt"/>
              <a:ea typeface="Cambria" panose="02040503050406030204" pitchFamily="18" charset="0"/>
              <a:cs typeface="Cambria" panose="02040503050406030204" pitchFamily="18" charset="0"/>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12</a:t>
            </a:fld>
            <a:endParaRPr lang="en-GB"/>
          </a:p>
        </p:txBody>
      </p:sp>
    </p:spTree>
    <p:extLst>
      <p:ext uri="{BB962C8B-B14F-4D97-AF65-F5344CB8AC3E}">
        <p14:creationId xmlns:p14="http://schemas.microsoft.com/office/powerpoint/2010/main" val="6780346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Data triangulation is the process whereby HHFA indicators are </a:t>
            </a:r>
            <a:r>
              <a:rPr lang="en-US" sz="1200" b="1" kern="1200" dirty="0">
                <a:solidFill>
                  <a:schemeClr val="tx1"/>
                </a:solidFill>
                <a:effectLst/>
                <a:latin typeface="+mn-lt"/>
                <a:ea typeface="+mn-ea"/>
                <a:cs typeface="+mn-cs"/>
              </a:rPr>
              <a:t>compared</a:t>
            </a:r>
            <a:r>
              <a:rPr lang="en-US" sz="1200" kern="1200" dirty="0">
                <a:solidFill>
                  <a:schemeClr val="tx1"/>
                </a:solidFill>
                <a:effectLst/>
                <a:latin typeface="+mn-lt"/>
                <a:ea typeface="+mn-ea"/>
                <a:cs typeface="+mn-cs"/>
              </a:rPr>
              <a:t> with data from other sources or methods, such as:</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household surveys;</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routine health information system (RHIS);</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err="1">
                <a:solidFill>
                  <a:schemeClr val="tx1"/>
                </a:solidFill>
                <a:effectLst/>
                <a:latin typeface="+mn-lt"/>
                <a:ea typeface="+mn-ea"/>
                <a:cs typeface="+mn-cs"/>
              </a:rPr>
              <a:t>programme</a:t>
            </a:r>
            <a:r>
              <a:rPr lang="en-US" sz="1200" kern="1200" dirty="0">
                <a:solidFill>
                  <a:schemeClr val="tx1"/>
                </a:solidFill>
                <a:effectLst/>
                <a:latin typeface="+mn-lt"/>
                <a:ea typeface="+mn-ea"/>
                <a:cs typeface="+mn-cs"/>
              </a:rPr>
              <a:t> reports; and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special studies</a:t>
            </a:r>
            <a:r>
              <a:rPr lang="en-IE" sz="1200" kern="1200" dirty="0">
                <a:solidFill>
                  <a:schemeClr val="tx1"/>
                </a:solidFill>
                <a:effectLst/>
                <a:latin typeface="+mn-lt"/>
                <a:ea typeface="+mn-ea"/>
                <a:cs typeface="+mn-cs"/>
              </a:rPr>
              <a:t>, etc.</a:t>
            </a:r>
            <a:endParaRPr lang="en-GB" sz="1200" kern="1200" dirty="0">
              <a:solidFill>
                <a:schemeClr val="tx1"/>
              </a:solidFill>
              <a:effectLst/>
              <a:latin typeface="+mn-lt"/>
              <a:ea typeface="+mn-ea"/>
              <a:cs typeface="+mn-cs"/>
            </a:endParaRPr>
          </a:p>
          <a:p>
            <a:pPr marL="0" indent="0">
              <a:spcAft>
                <a:spcPts val="1200"/>
              </a:spcAft>
              <a:buFont typeface="Arial" panose="020B0604020202020204" pitchFamily="34" charset="0"/>
              <a:buNone/>
            </a:pPr>
            <a:endParaRPr lang="en-GB" sz="1200" dirty="0">
              <a:effectLst/>
              <a:latin typeface="Cambria" panose="02040503050406030204" pitchFamily="18" charset="0"/>
              <a:ea typeface="Cambria" panose="02040503050406030204" pitchFamily="18" charset="0"/>
              <a:cs typeface="Cambria" panose="02040503050406030204" pitchFamily="18" charset="0"/>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13</a:t>
            </a:fld>
            <a:endParaRPr lang="en-GB"/>
          </a:p>
        </p:txBody>
      </p:sp>
    </p:spTree>
    <p:extLst>
      <p:ext uri="{BB962C8B-B14F-4D97-AF65-F5344CB8AC3E}">
        <p14:creationId xmlns:p14="http://schemas.microsoft.com/office/powerpoint/2010/main" val="37177539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ea typeface="Cambria" panose="02040503050406030204" pitchFamily="18" charset="0"/>
                <a:cs typeface="Cambria" panose="02040503050406030204" pitchFamily="18" charset="0"/>
              </a:rPr>
              <a:t>Triangulation can </a:t>
            </a:r>
            <a:r>
              <a:rPr lang="en-US" b="1" dirty="0">
                <a:effectLst/>
                <a:ea typeface="Cambria" panose="02040503050406030204" pitchFamily="18" charset="0"/>
                <a:cs typeface="Cambria" panose="02040503050406030204" pitchFamily="18" charset="0"/>
              </a:rPr>
              <a:t>strengthen the interpretation process</a:t>
            </a:r>
            <a:r>
              <a:rPr lang="en-US" dirty="0">
                <a:effectLst/>
                <a:ea typeface="Cambria" panose="02040503050406030204" pitchFamily="18" charset="0"/>
                <a:cs typeface="Cambria" panose="02040503050406030204" pitchFamily="18" charset="0"/>
              </a:rPr>
              <a:t> in a number of ways</a:t>
            </a:r>
            <a:r>
              <a:rPr lang="en-US" kern="1200" dirty="0">
                <a:solidFill>
                  <a:schemeClr val="tx1"/>
                </a:solidFill>
                <a:effectLst/>
                <a:ea typeface="+mn-ea"/>
                <a:cs typeface="+mn-cs"/>
              </a:rPr>
              <a:t>:</a:t>
            </a:r>
            <a:endParaRPr lang="en-GB" kern="1200" dirty="0">
              <a:solidFill>
                <a:schemeClr val="tx1"/>
              </a:solidFill>
              <a:effectLs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228600" lvl="0" indent="-228600">
              <a:buFont typeface="+mj-lt"/>
              <a:buAutoNum type="arabicPeriod"/>
            </a:pPr>
            <a:r>
              <a:rPr lang="en-US" sz="1200" kern="1200" dirty="0">
                <a:solidFill>
                  <a:schemeClr val="tx1"/>
                </a:solidFill>
                <a:effectLst/>
                <a:latin typeface="+mn-lt"/>
                <a:ea typeface="+mn-ea"/>
                <a:cs typeface="+mn-cs"/>
              </a:rPr>
              <a:t>When data from different sources point to the same conclusions, confidence in the interpretation of the HHFA data is reinforced. For example:</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HHFA data may highlight gaps in availability of trained staff and medicines in some </a:t>
            </a:r>
            <a:r>
              <a:rPr lang="en-US" sz="1200" kern="1200" dirty="0" err="1">
                <a:solidFill>
                  <a:schemeClr val="tx1"/>
                </a:solidFill>
                <a:effectLst/>
                <a:latin typeface="+mn-lt"/>
                <a:ea typeface="+mn-ea"/>
                <a:cs typeface="+mn-cs"/>
              </a:rPr>
              <a:t>programmes</a:t>
            </a:r>
            <a:r>
              <a:rPr lang="en-US" sz="1200" kern="1200" dirty="0">
                <a:solidFill>
                  <a:schemeClr val="tx1"/>
                </a:solidFill>
                <a:effectLst/>
                <a:latin typeface="+mn-lt"/>
                <a:ea typeface="+mn-ea"/>
                <a:cs typeface="+mn-cs"/>
              </a:rPr>
              <a:t> or regions;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at the same time, RHIS data may reveal poor utilization of these services because users may seek services elsewhere.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228600" lvl="0" indent="-228600">
              <a:buFont typeface="+mj-lt"/>
              <a:buAutoNum type="arabicPeriod" startAt="2"/>
            </a:pPr>
            <a:r>
              <a:rPr lang="en-US" sz="1200" kern="1200" dirty="0">
                <a:solidFill>
                  <a:schemeClr val="tx1"/>
                </a:solidFill>
                <a:effectLst/>
                <a:latin typeface="+mn-lt"/>
                <a:ea typeface="+mn-ea"/>
                <a:cs typeface="+mn-cs"/>
              </a:rPr>
              <a:t>Triangulation can also reveal inconsistencies that may require revision of the initial hypotheses and further analysis. For example:</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two regions show satisfactory values for most availability and readiness indicators for TB services;</a:t>
            </a:r>
            <a:endParaRPr lang="en-GB"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however, routine TB </a:t>
            </a:r>
            <a:r>
              <a:rPr lang="en-US" sz="1200" kern="1200" dirty="0" err="1">
                <a:solidFill>
                  <a:schemeClr val="tx1"/>
                </a:solidFill>
                <a:effectLst/>
                <a:latin typeface="+mn-lt"/>
                <a:ea typeface="+mn-ea"/>
                <a:cs typeface="+mn-cs"/>
              </a:rPr>
              <a:t>programme</a:t>
            </a:r>
            <a:r>
              <a:rPr lang="en-US" sz="1200" kern="1200" dirty="0">
                <a:solidFill>
                  <a:schemeClr val="tx1"/>
                </a:solidFill>
                <a:effectLst/>
                <a:latin typeface="+mn-lt"/>
                <a:ea typeface="+mn-ea"/>
                <a:cs typeface="+mn-cs"/>
              </a:rPr>
              <a:t> data show poor treatment completion rates</a:t>
            </a:r>
            <a:r>
              <a:rPr lang="en-IE" sz="1200" kern="1200" dirty="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these contradictory findings raise questions that need further investigation.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228600" lvl="0" indent="-228600">
              <a:buFont typeface="+mj-lt"/>
              <a:buAutoNum type="arabicPeriod" startAt="3"/>
            </a:pPr>
            <a:r>
              <a:rPr lang="en-US" sz="1200" kern="1200" dirty="0">
                <a:solidFill>
                  <a:schemeClr val="tx1"/>
                </a:solidFill>
                <a:effectLst/>
                <a:latin typeface="+mn-lt"/>
                <a:ea typeface="+mn-ea"/>
                <a:cs typeface="+mn-cs"/>
              </a:rPr>
              <a:t>Triangulation can also help to reveal issues that may not be evident from looking at the HHFA data alone. For example:</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HIV program estimates may show a high number of people living with HIV in a particular region while HHFA data show limited availability of antiretroviral therapy services in this region. </a:t>
            </a:r>
            <a:endParaRPr lang="en-GB" sz="1200" kern="1200" dirty="0">
              <a:solidFill>
                <a:schemeClr val="tx1"/>
              </a:solidFill>
              <a:effectLst/>
              <a:latin typeface="+mn-lt"/>
              <a:ea typeface="+mn-ea"/>
              <a:cs typeface="+mn-cs"/>
            </a:endParaRPr>
          </a:p>
          <a:p>
            <a:pPr marL="0" indent="0">
              <a:buFont typeface="Arial" panose="020B0604020202020204" pitchFamily="34" charset="0"/>
              <a:buNone/>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14</a:t>
            </a:fld>
            <a:endParaRPr lang="en-GB"/>
          </a:p>
        </p:txBody>
      </p:sp>
    </p:spTree>
    <p:extLst>
      <p:ext uri="{BB962C8B-B14F-4D97-AF65-F5344CB8AC3E}">
        <p14:creationId xmlns:p14="http://schemas.microsoft.com/office/powerpoint/2010/main" val="7353106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now come to the importance of </a:t>
            </a:r>
            <a:r>
              <a:rPr lang="en-US" sz="1200" b="1" kern="1200" dirty="0">
                <a:solidFill>
                  <a:schemeClr val="tx1"/>
                </a:solidFill>
                <a:effectLst/>
                <a:latin typeface="+mn-lt"/>
                <a:ea typeface="+mn-ea"/>
                <a:cs typeface="+mn-cs"/>
              </a:rPr>
              <a:t>consultation with various experts</a:t>
            </a:r>
            <a:r>
              <a:rPr lang="en-US" sz="1200" kern="1200" dirty="0">
                <a:solidFill>
                  <a:schemeClr val="tx1"/>
                </a:solidFill>
                <a:effectLst/>
                <a:latin typeface="+mn-lt"/>
                <a:ea typeface="+mn-ea"/>
                <a:cs typeface="+mn-cs"/>
              </a:rPr>
              <a:t>.</a:t>
            </a:r>
            <a:endParaRPr lang="en-US" sz="1000" dirty="0">
              <a:effectLst/>
              <a:latin typeface="Calibri" panose="020F0502020204030204" pitchFamily="34" charset="0"/>
              <a:ea typeface="Cambria" panose="02040503050406030204" pitchFamily="18" charset="0"/>
              <a:cs typeface="Times New Roman" panose="02020603050405020304" pitchFamily="18" charset="0"/>
            </a:endParaRPr>
          </a:p>
          <a:p>
            <a:pPr marL="0" indent="0">
              <a:spcAft>
                <a:spcPts val="1200"/>
              </a:spcAft>
              <a:buFont typeface="Arial" panose="020B0604020202020204" pitchFamily="34" charset="0"/>
              <a:buNone/>
            </a:pPr>
            <a:endParaRPr lang="en-GB" sz="1000" b="0" dirty="0">
              <a:effectLst/>
              <a:latin typeface="+mn-lt"/>
              <a:ea typeface="Cambria" panose="02040503050406030204" pitchFamily="18" charset="0"/>
              <a:cs typeface="Cambria" panose="02040503050406030204" pitchFamily="18" charset="0"/>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15</a:t>
            </a:fld>
            <a:endParaRPr lang="en-GB"/>
          </a:p>
        </p:txBody>
      </p:sp>
    </p:spTree>
    <p:extLst>
      <p:ext uri="{BB962C8B-B14F-4D97-AF65-F5344CB8AC3E}">
        <p14:creationId xmlns:p14="http://schemas.microsoft.com/office/powerpoint/2010/main" val="15826562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After the initial comprehensive review of the HHFA data by the data analysis core team, the team engages specific </a:t>
            </a:r>
            <a:r>
              <a:rPr lang="en-US" sz="1200" kern="1200" dirty="0" err="1">
                <a:solidFill>
                  <a:schemeClr val="tx1"/>
                </a:solidFill>
                <a:effectLst/>
                <a:latin typeface="+mn-lt"/>
                <a:ea typeface="+mn-ea"/>
                <a:cs typeface="+mn-cs"/>
              </a:rPr>
              <a:t>programme</a:t>
            </a:r>
            <a:r>
              <a:rPr lang="en-US" sz="1200" kern="1200" dirty="0">
                <a:solidFill>
                  <a:schemeClr val="tx1"/>
                </a:solidFill>
                <a:effectLst/>
                <a:latin typeface="+mn-lt"/>
                <a:ea typeface="+mn-ea"/>
                <a:cs typeface="+mn-cs"/>
              </a:rPr>
              <a:t> or subject matter experts for </a:t>
            </a:r>
            <a:r>
              <a:rPr lang="en-US" sz="1200" b="1" kern="1200" dirty="0">
                <a:solidFill>
                  <a:schemeClr val="tx1"/>
                </a:solidFill>
                <a:effectLst/>
                <a:latin typeface="+mn-lt"/>
                <a:ea typeface="+mn-ea"/>
                <a:cs typeface="+mn-cs"/>
              </a:rPr>
              <a:t>detailed reviews</a:t>
            </a:r>
            <a:r>
              <a:rPr lang="en-US" sz="1200" kern="1200" dirty="0">
                <a:solidFill>
                  <a:schemeClr val="tx1"/>
                </a:solidFill>
                <a:effectLst/>
                <a:latin typeface="+mn-lt"/>
                <a:ea typeface="+mn-ea"/>
                <a:cs typeface="+mn-cs"/>
              </a:rPr>
              <a:t> of specific analysis platform outputs.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experts bring </a:t>
            </a:r>
            <a:r>
              <a:rPr lang="en-US" sz="1200" b="1" kern="1200" dirty="0">
                <a:solidFill>
                  <a:schemeClr val="tx1"/>
                </a:solidFill>
                <a:effectLst/>
                <a:latin typeface="+mn-lt"/>
                <a:ea typeface="+mn-ea"/>
                <a:cs typeface="+mn-cs"/>
              </a:rPr>
              <a:t>in-depth technical knowledge</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specific contextual experience</a:t>
            </a:r>
            <a:r>
              <a:rPr lang="en-US" sz="1200" kern="1200" dirty="0">
                <a:solidFill>
                  <a:schemeClr val="tx1"/>
                </a:solidFill>
                <a:effectLst/>
                <a:latin typeface="+mn-lt"/>
                <a:ea typeface="+mn-ea"/>
                <a:cs typeface="+mn-cs"/>
              </a:rPr>
              <a:t> that are essential for:</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achieving a thorough understanding of </a:t>
            </a:r>
            <a:r>
              <a:rPr lang="en-US" sz="1200" kern="1200" dirty="0" err="1">
                <a:solidFill>
                  <a:schemeClr val="tx1"/>
                </a:solidFill>
                <a:effectLst/>
                <a:latin typeface="+mn-lt"/>
                <a:ea typeface="+mn-ea"/>
                <a:cs typeface="+mn-cs"/>
              </a:rPr>
              <a:t>programme</a:t>
            </a:r>
            <a:r>
              <a:rPr lang="en-US" sz="1200" kern="1200" dirty="0">
                <a:solidFill>
                  <a:schemeClr val="tx1"/>
                </a:solidFill>
                <a:effectLst/>
                <a:latin typeface="+mn-lt"/>
                <a:ea typeface="+mn-ea"/>
                <a:cs typeface="+mn-cs"/>
              </a:rPr>
              <a:t>-specific findings; and for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defining detailed </a:t>
            </a:r>
            <a:r>
              <a:rPr lang="en-US" sz="1200" kern="1200" dirty="0" err="1">
                <a:solidFill>
                  <a:schemeClr val="tx1"/>
                </a:solidFill>
                <a:effectLst/>
                <a:latin typeface="+mn-lt"/>
                <a:ea typeface="+mn-ea"/>
                <a:cs typeface="+mn-cs"/>
              </a:rPr>
              <a:t>programme</a:t>
            </a:r>
            <a:r>
              <a:rPr lang="en-US" sz="1200" kern="1200" dirty="0">
                <a:solidFill>
                  <a:schemeClr val="tx1"/>
                </a:solidFill>
                <a:effectLst/>
                <a:latin typeface="+mn-lt"/>
                <a:ea typeface="+mn-ea"/>
                <a:cs typeface="+mn-cs"/>
              </a:rPr>
              <a:t>-specific recommendations.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16</a:t>
            </a:fld>
            <a:endParaRPr lang="en-GB"/>
          </a:p>
        </p:txBody>
      </p:sp>
    </p:spTree>
    <p:extLst>
      <p:ext uri="{BB962C8B-B14F-4D97-AF65-F5344CB8AC3E}">
        <p14:creationId xmlns:p14="http://schemas.microsoft.com/office/powerpoint/2010/main" val="179520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After going through the initial stages of the data interpretation cycle, it may sometimes be necessary to go back to the raw data and </a:t>
            </a:r>
            <a:r>
              <a:rPr lang="en-US" sz="1200" b="1" kern="1200" dirty="0">
                <a:solidFill>
                  <a:schemeClr val="tx1"/>
                </a:solidFill>
                <a:effectLst/>
                <a:latin typeface="+mn-lt"/>
                <a:ea typeface="+mn-ea"/>
                <a:cs typeface="+mn-cs"/>
              </a:rPr>
              <a:t>conduct</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further analyses</a:t>
            </a:r>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0" indent="0">
              <a:spcAft>
                <a:spcPts val="1200"/>
              </a:spcAft>
              <a:buFont typeface="Arial" panose="020B0604020202020204" pitchFamily="34" charset="0"/>
              <a:buNone/>
            </a:pPr>
            <a:endParaRPr lang="en-GB" sz="1000" b="0" dirty="0">
              <a:effectLst/>
              <a:latin typeface="+mn-lt"/>
              <a:ea typeface="Cambria" panose="02040503050406030204" pitchFamily="18" charset="0"/>
              <a:cs typeface="Cambria" panose="02040503050406030204" pitchFamily="18" charset="0"/>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17</a:t>
            </a:fld>
            <a:endParaRPr lang="en-GB"/>
          </a:p>
        </p:txBody>
      </p:sp>
    </p:spTree>
    <p:extLst>
      <p:ext uri="{BB962C8B-B14F-4D97-AF65-F5344CB8AC3E}">
        <p14:creationId xmlns:p14="http://schemas.microsoft.com/office/powerpoint/2010/main" val="12272247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Sometimes initial reviews of the data may highlight gaps in understanding that require further analysis of the HHFA data.</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addition, unexpected findings can emerge, such as unusual patterns in the data or relationships between indicators that may provide new insights and generate new questions.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18</a:t>
            </a:fld>
            <a:endParaRPr lang="en-GB"/>
          </a:p>
        </p:txBody>
      </p:sp>
    </p:spTree>
    <p:extLst>
      <p:ext uri="{BB962C8B-B14F-4D97-AF65-F5344CB8AC3E}">
        <p14:creationId xmlns:p14="http://schemas.microsoft.com/office/powerpoint/2010/main" val="14702289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Sometimes further data analysis can be conducted within the analysis platform.</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However, further analysis may require data to be exported to a statistical </a:t>
            </a:r>
            <a:r>
              <a:rPr lang="en-US" sz="1200" kern="1200" dirty="0" err="1">
                <a:solidFill>
                  <a:schemeClr val="tx1"/>
                </a:solidFill>
                <a:effectLst/>
                <a:latin typeface="+mn-lt"/>
                <a:ea typeface="+mn-ea"/>
                <a:cs typeface="+mn-cs"/>
              </a:rPr>
              <a:t>programme</a:t>
            </a:r>
            <a:r>
              <a:rPr lang="en-US" sz="1200" kern="1200" dirty="0">
                <a:solidFill>
                  <a:schemeClr val="tx1"/>
                </a:solidFill>
                <a:effectLst/>
                <a:latin typeface="+mn-lt"/>
                <a:ea typeface="+mn-ea"/>
                <a:cs typeface="+mn-cs"/>
              </a:rPr>
              <a:t> that enables analysis of associations among different indicators and data, both internal and external to HHFA.</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19</a:t>
            </a:fld>
            <a:endParaRPr lang="en-GB"/>
          </a:p>
        </p:txBody>
      </p:sp>
    </p:spTree>
    <p:extLst>
      <p:ext uri="{BB962C8B-B14F-4D97-AF65-F5344CB8AC3E}">
        <p14:creationId xmlns:p14="http://schemas.microsoft.com/office/powerpoint/2010/main" val="3577331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By the end of this unit, you will:</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draw a diagram of the data interpretation cycle;</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describe the importance of contextual information;</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define data triangulation;</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list some common errors in interpretation; and</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explain the importance of both comprehensive and </a:t>
            </a:r>
            <a:r>
              <a:rPr lang="en-US" sz="1200" kern="1200" dirty="0" err="1">
                <a:solidFill>
                  <a:schemeClr val="tx1"/>
                </a:solidFill>
                <a:effectLst/>
                <a:latin typeface="+mn-lt"/>
                <a:ea typeface="+mn-ea"/>
                <a:cs typeface="+mn-cs"/>
              </a:rPr>
              <a:t>programme</a:t>
            </a:r>
            <a:r>
              <a:rPr lang="en-US" sz="1200" kern="1200" dirty="0">
                <a:solidFill>
                  <a:schemeClr val="tx1"/>
                </a:solidFill>
                <a:effectLst/>
                <a:latin typeface="+mn-lt"/>
                <a:ea typeface="+mn-ea"/>
                <a:cs typeface="+mn-cs"/>
              </a:rPr>
              <a:t>-specific perspectives in the interpretation of HHFA data.</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2</a:t>
            </a:fld>
            <a:endParaRPr lang="en-GB"/>
          </a:p>
        </p:txBody>
      </p:sp>
    </p:spTree>
    <p:extLst>
      <p:ext uri="{BB962C8B-B14F-4D97-AF65-F5344CB8AC3E}">
        <p14:creationId xmlns:p14="http://schemas.microsoft.com/office/powerpoint/2010/main" val="17482223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Interpretation of HHFA data should always keep two perspectives in mind: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a:t>
            </a:r>
            <a:r>
              <a:rPr lang="en-US" sz="1200" b="1" kern="1200" dirty="0">
                <a:solidFill>
                  <a:schemeClr val="tx1"/>
                </a:solidFill>
                <a:effectLst/>
                <a:latin typeface="+mn-lt"/>
                <a:ea typeface="+mn-ea"/>
                <a:cs typeface="+mn-cs"/>
              </a:rPr>
              <a:t>comprehensive</a:t>
            </a:r>
            <a:r>
              <a:rPr lang="en-US" sz="1200" kern="1200" dirty="0">
                <a:solidFill>
                  <a:schemeClr val="tx1"/>
                </a:solidFill>
                <a:effectLst/>
                <a:latin typeface="+mn-lt"/>
                <a:ea typeface="+mn-ea"/>
                <a:cs typeface="+mn-cs"/>
              </a:rPr>
              <a:t> overview perspective; and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a:t>
            </a:r>
            <a:r>
              <a:rPr lang="en-US" sz="1200" b="1" kern="1200" dirty="0" err="1">
                <a:solidFill>
                  <a:schemeClr val="tx1"/>
                </a:solidFill>
                <a:effectLst/>
                <a:latin typeface="+mn-lt"/>
                <a:ea typeface="+mn-ea"/>
                <a:cs typeface="+mn-cs"/>
              </a:rPr>
              <a:t>programme</a:t>
            </a:r>
            <a:r>
              <a:rPr lang="en-US" sz="1200" b="1" kern="1200" dirty="0">
                <a:solidFill>
                  <a:schemeClr val="tx1"/>
                </a:solidFill>
                <a:effectLst/>
                <a:latin typeface="+mn-lt"/>
                <a:ea typeface="+mn-ea"/>
                <a:cs typeface="+mn-cs"/>
              </a:rPr>
              <a:t>-specific </a:t>
            </a:r>
            <a:r>
              <a:rPr lang="en-US" sz="1200" kern="1200" dirty="0">
                <a:solidFill>
                  <a:schemeClr val="tx1"/>
                </a:solidFill>
                <a:effectLst/>
                <a:latin typeface="+mn-lt"/>
                <a:ea typeface="+mn-ea"/>
                <a:cs typeface="+mn-cs"/>
              </a:rPr>
              <a:t>perspective.</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initial </a:t>
            </a:r>
            <a:r>
              <a:rPr lang="en-US" sz="1200" b="1" kern="1200" dirty="0">
                <a:solidFill>
                  <a:schemeClr val="tx1"/>
                </a:solidFill>
                <a:effectLst/>
                <a:latin typeface="+mn-lt"/>
                <a:ea typeface="+mn-ea"/>
                <a:cs typeface="+mn-cs"/>
              </a:rPr>
              <a:t>comprehensive review</a:t>
            </a:r>
            <a:r>
              <a:rPr lang="en-US" sz="1200" kern="1200" dirty="0">
                <a:solidFill>
                  <a:schemeClr val="tx1"/>
                </a:solidFill>
                <a:effectLst/>
                <a:latin typeface="+mn-lt"/>
                <a:ea typeface="+mn-ea"/>
                <a:cs typeface="+mn-cs"/>
              </a:rPr>
              <a:t> of HHFA data:</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provides a general overview of facility services;</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ensures that important findings are not overlooked; and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can highlight common factors among different </a:t>
            </a:r>
            <a:r>
              <a:rPr lang="en-US" sz="1200" kern="1200" dirty="0" err="1">
                <a:solidFill>
                  <a:schemeClr val="tx1"/>
                </a:solidFill>
                <a:effectLst/>
                <a:latin typeface="+mn-lt"/>
                <a:ea typeface="+mn-ea"/>
                <a:cs typeface="+mn-cs"/>
              </a:rPr>
              <a:t>programmes</a:t>
            </a:r>
            <a:r>
              <a:rPr lang="en-US" sz="1200" kern="1200" dirty="0">
                <a:solidFill>
                  <a:schemeClr val="tx1"/>
                </a:solidFill>
                <a:effectLst/>
                <a:latin typeface="+mn-lt"/>
                <a:ea typeface="+mn-ea"/>
                <a:cs typeface="+mn-cs"/>
              </a:rPr>
              <a:t>, or differences between them.</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Programme</a:t>
            </a:r>
            <a:r>
              <a:rPr lang="en-US" sz="1200" b="1" kern="1200" dirty="0">
                <a:solidFill>
                  <a:schemeClr val="tx1"/>
                </a:solidFill>
                <a:effectLst/>
                <a:latin typeface="+mn-lt"/>
                <a:ea typeface="+mn-ea"/>
                <a:cs typeface="+mn-cs"/>
              </a:rPr>
              <a:t>-specific reviews</a:t>
            </a:r>
            <a:r>
              <a:rPr lang="en-US" sz="1200" kern="1200" dirty="0">
                <a:solidFill>
                  <a:schemeClr val="tx1"/>
                </a:solidFill>
                <a:effectLst/>
                <a:latin typeface="+mn-lt"/>
                <a:ea typeface="+mn-ea"/>
                <a:cs typeface="+mn-cs"/>
              </a:rPr>
              <a:t> provide </a:t>
            </a:r>
            <a:r>
              <a:rPr lang="en-US" sz="1200" b="1" kern="1200" dirty="0">
                <a:solidFill>
                  <a:schemeClr val="tx1"/>
                </a:solidFill>
                <a:effectLst/>
                <a:latin typeface="+mn-lt"/>
                <a:ea typeface="+mn-ea"/>
                <a:cs typeface="+mn-cs"/>
              </a:rPr>
              <a:t>detailed information</a:t>
            </a:r>
            <a:r>
              <a:rPr lang="en-US" sz="1200" kern="1200" dirty="0">
                <a:solidFill>
                  <a:schemeClr val="tx1"/>
                </a:solidFill>
                <a:effectLst/>
                <a:latin typeface="+mn-lt"/>
                <a:ea typeface="+mn-ea"/>
                <a:cs typeface="+mn-cs"/>
              </a:rPr>
              <a:t> that will support specific </a:t>
            </a:r>
            <a:r>
              <a:rPr lang="en-US" sz="1200" kern="1200" dirty="0" err="1">
                <a:solidFill>
                  <a:schemeClr val="tx1"/>
                </a:solidFill>
                <a:effectLst/>
                <a:latin typeface="+mn-lt"/>
                <a:ea typeface="+mn-ea"/>
                <a:cs typeface="+mn-cs"/>
              </a:rPr>
              <a:t>programme</a:t>
            </a:r>
            <a:r>
              <a:rPr lang="en-US" sz="1200" kern="1200" dirty="0">
                <a:solidFill>
                  <a:schemeClr val="tx1"/>
                </a:solidFill>
                <a:effectLst/>
                <a:latin typeface="+mn-lt"/>
                <a:ea typeface="+mn-ea"/>
                <a:cs typeface="+mn-cs"/>
              </a:rPr>
              <a:t> improvements.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20</a:t>
            </a:fld>
            <a:endParaRPr lang="en-GB"/>
          </a:p>
        </p:txBody>
      </p:sp>
    </p:spTree>
    <p:extLst>
      <p:ext uri="{BB962C8B-B14F-4D97-AF65-F5344CB8AC3E}">
        <p14:creationId xmlns:p14="http://schemas.microsoft.com/office/powerpoint/2010/main" val="33416316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However, it is also important that, even during the </a:t>
            </a:r>
            <a:r>
              <a:rPr lang="en-US" sz="1200" kern="1200" dirty="0" err="1">
                <a:solidFill>
                  <a:schemeClr val="tx1"/>
                </a:solidFill>
                <a:effectLst/>
                <a:latin typeface="+mn-lt"/>
                <a:ea typeface="+mn-ea"/>
                <a:cs typeface="+mn-cs"/>
              </a:rPr>
              <a:t>programme</a:t>
            </a:r>
            <a:r>
              <a:rPr lang="en-US" sz="1200" kern="1200" dirty="0">
                <a:solidFill>
                  <a:schemeClr val="tx1"/>
                </a:solidFill>
                <a:effectLst/>
                <a:latin typeface="+mn-lt"/>
                <a:ea typeface="+mn-ea"/>
                <a:cs typeface="+mn-cs"/>
              </a:rPr>
              <a:t> specific reviews, a comprehensive perspective is maintained to ensure that important links between different </a:t>
            </a:r>
            <a:r>
              <a:rPr lang="en-US" sz="1200" kern="1200" dirty="0" err="1">
                <a:solidFill>
                  <a:schemeClr val="tx1"/>
                </a:solidFill>
                <a:effectLst/>
                <a:latin typeface="+mn-lt"/>
                <a:ea typeface="+mn-ea"/>
                <a:cs typeface="+mn-cs"/>
              </a:rPr>
              <a:t>programmes</a:t>
            </a:r>
            <a:r>
              <a:rPr lang="en-US" sz="1200" kern="1200" dirty="0">
                <a:solidFill>
                  <a:schemeClr val="tx1"/>
                </a:solidFill>
                <a:effectLst/>
                <a:latin typeface="+mn-lt"/>
                <a:ea typeface="+mn-ea"/>
                <a:cs typeface="+mn-cs"/>
              </a:rPr>
              <a:t> are not overlooked.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Refer to the </a:t>
            </a:r>
            <a:r>
              <a:rPr lang="en-US" sz="1200" b="1" i="1" kern="1200" dirty="0">
                <a:solidFill>
                  <a:schemeClr val="tx1"/>
                </a:solidFill>
                <a:effectLst/>
                <a:latin typeface="+mn-lt"/>
                <a:ea typeface="+mn-ea"/>
                <a:cs typeface="+mn-cs"/>
              </a:rPr>
              <a:t>HHFA data interpretation perspectives: comprehensive and specific</a:t>
            </a:r>
            <a:r>
              <a:rPr lang="en-US" sz="1200" kern="1200" dirty="0">
                <a:solidFill>
                  <a:schemeClr val="tx1"/>
                </a:solidFill>
                <a:effectLst/>
                <a:latin typeface="+mn-lt"/>
                <a:ea typeface="+mn-ea"/>
                <a:cs typeface="+mn-cs"/>
              </a:rPr>
              <a:t> PDF for more details.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21</a:t>
            </a:fld>
            <a:endParaRPr lang="en-GB"/>
          </a:p>
        </p:txBody>
      </p:sp>
    </p:spTree>
    <p:extLst>
      <p:ext uri="{BB962C8B-B14F-4D97-AF65-F5344CB8AC3E}">
        <p14:creationId xmlns:p14="http://schemas.microsoft.com/office/powerpoint/2010/main" val="38253279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Data interpretation is not a scientific, error-free process. It can produce sound conclusions based on strong evidence, but it can also produce errors.</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One of the challenges that analysts face is potential problems in the quality of the data they must </a:t>
            </a:r>
            <a:r>
              <a:rPr lang="en-US" sz="1200" kern="1200" dirty="0" err="1">
                <a:solidFill>
                  <a:schemeClr val="tx1"/>
                </a:solidFill>
                <a:effectLst/>
                <a:latin typeface="+mn-lt"/>
                <a:ea typeface="+mn-ea"/>
                <a:cs typeface="+mn-cs"/>
              </a:rPr>
              <a:t>analyse</a:t>
            </a:r>
            <a:r>
              <a:rPr lang="en-US" sz="1200" kern="1200" dirty="0">
                <a:solidFill>
                  <a:schemeClr val="tx1"/>
                </a:solidFill>
                <a:effectLst/>
                <a:latin typeface="+mn-lt"/>
                <a:ea typeface="+mn-ea"/>
                <a:cs typeface="+mn-cs"/>
              </a:rPr>
              <a:t> and interpret.</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While the HHFA tools and processes include measures to prevent and clean data quality problems, there is always a risk that some of the data may not be accurate.</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Furthermore, interpretation errors can also occur when analysts interpret the HHFA data subjectively, based on their own incorrect assumptions, rather than objectively, based on the facts.</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Such errors can have serious consequences, as they can lead to incorrect conclusions and misleading recommendations, or neglect of important issues.</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22</a:t>
            </a:fld>
            <a:endParaRPr lang="en-GB"/>
          </a:p>
        </p:txBody>
      </p:sp>
    </p:spTree>
    <p:extLst>
      <p:ext uri="{BB962C8B-B14F-4D97-AF65-F5344CB8AC3E}">
        <p14:creationId xmlns:p14="http://schemas.microsoft.com/office/powerpoint/2010/main" val="24775357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dirty="0">
                <a:solidFill>
                  <a:schemeClr val="dk1"/>
                </a:solidFill>
                <a:ea typeface="Calibri"/>
                <a:cs typeface="Calibri"/>
                <a:sym typeface="Calibri"/>
              </a:rPr>
              <a:t>The following are some examples of data interpretation errors:</a:t>
            </a:r>
          </a:p>
          <a:p>
            <a:pPr lvl="0"/>
            <a:r>
              <a:rPr lang="en-GB" dirty="0">
                <a:solidFill>
                  <a:schemeClr val="dk1"/>
                </a:solidFill>
                <a:ea typeface="Calibri"/>
                <a:cs typeface="Calibri"/>
                <a:sym typeface="Calibri"/>
              </a:rPr>
              <a:t> </a:t>
            </a:r>
          </a:p>
          <a:p>
            <a:pPr marL="171450" lvl="0" indent="-171450">
              <a:buClr>
                <a:schemeClr val="dk1"/>
              </a:buClr>
              <a:buSzPts val="1200"/>
              <a:buFont typeface="Arial"/>
              <a:buChar char="•"/>
            </a:pPr>
            <a:r>
              <a:rPr lang="en-GB" dirty="0">
                <a:solidFill>
                  <a:schemeClr val="dk1"/>
                </a:solidFill>
                <a:ea typeface="Calibri"/>
                <a:cs typeface="Calibri"/>
                <a:sym typeface="Calibri"/>
              </a:rPr>
              <a:t>“</a:t>
            </a:r>
            <a:r>
              <a:rPr lang="en-GB" b="1" dirty="0">
                <a:solidFill>
                  <a:schemeClr val="dk1"/>
                </a:solidFill>
                <a:ea typeface="Calibri"/>
                <a:cs typeface="Calibri"/>
                <a:sym typeface="Calibri"/>
              </a:rPr>
              <a:t>confirmation bias</a:t>
            </a:r>
            <a:r>
              <a:rPr lang="en-GB" dirty="0">
                <a:sym typeface="Calibri"/>
              </a:rPr>
              <a:t>”, which </a:t>
            </a:r>
            <a:r>
              <a:rPr lang="en-GB" dirty="0">
                <a:solidFill>
                  <a:schemeClr val="dk1"/>
                </a:solidFill>
                <a:ea typeface="Calibri"/>
                <a:cs typeface="Calibri"/>
                <a:sym typeface="Calibri"/>
              </a:rPr>
              <a:t>occurs when analysts select only the data </a:t>
            </a:r>
            <a:r>
              <a:rPr lang="en-GB" dirty="0">
                <a:sym typeface="Calibri"/>
              </a:rPr>
              <a:t>that </a:t>
            </a:r>
            <a:r>
              <a:rPr lang="en-GB" dirty="0">
                <a:solidFill>
                  <a:schemeClr val="dk1"/>
                </a:solidFill>
                <a:ea typeface="Calibri"/>
                <a:cs typeface="Calibri"/>
                <a:sym typeface="Calibri"/>
              </a:rPr>
              <a:t>confirm their </a:t>
            </a:r>
            <a:r>
              <a:rPr lang="en-GB" dirty="0">
                <a:sym typeface="Calibri"/>
              </a:rPr>
              <a:t>own </a:t>
            </a:r>
            <a:r>
              <a:rPr lang="en-GB" dirty="0">
                <a:solidFill>
                  <a:schemeClr val="dk1"/>
                </a:solidFill>
                <a:ea typeface="Calibri"/>
                <a:cs typeface="Calibri"/>
                <a:sym typeface="Calibri"/>
              </a:rPr>
              <a:t>beliefs and theories, and discard other data that would question those beliefs. Confirmation bias is a frequent error, which also occurs in daily life, as people tend to use explanations that confirm their own ideas;</a:t>
            </a:r>
          </a:p>
          <a:p>
            <a:pPr marL="171450" lvl="0" indent="-95250">
              <a:buClr>
                <a:schemeClr val="dk1"/>
              </a:buClr>
              <a:buSzPts val="1200"/>
            </a:pPr>
            <a:endParaRPr lang="en-GB" dirty="0">
              <a:solidFill>
                <a:schemeClr val="dk1"/>
              </a:solidFill>
              <a:ea typeface="Calibri"/>
              <a:cs typeface="Calibri"/>
              <a:sym typeface="Calibri"/>
            </a:endParaRPr>
          </a:p>
          <a:p>
            <a:pPr marL="171450" lvl="0" indent="-171450">
              <a:buClr>
                <a:schemeClr val="dk1"/>
              </a:buClr>
              <a:buSzPts val="1200"/>
              <a:buFont typeface="Arial"/>
              <a:buChar char="•"/>
            </a:pPr>
            <a:r>
              <a:rPr lang="en-GB" dirty="0">
                <a:solidFill>
                  <a:schemeClr val="dk1"/>
                </a:solidFill>
                <a:ea typeface="Calibri"/>
                <a:cs typeface="Calibri"/>
                <a:sym typeface="Calibri"/>
              </a:rPr>
              <a:t>“</a:t>
            </a:r>
            <a:r>
              <a:rPr lang="en-GB" b="1" dirty="0">
                <a:solidFill>
                  <a:schemeClr val="dk1"/>
                </a:solidFill>
                <a:ea typeface="Calibri"/>
                <a:cs typeface="Calibri"/>
                <a:sym typeface="Calibri"/>
              </a:rPr>
              <a:t>cherry-picking</a:t>
            </a:r>
            <a:r>
              <a:rPr lang="en-GB" dirty="0">
                <a:solidFill>
                  <a:schemeClr val="dk1"/>
                </a:solidFill>
                <a:ea typeface="Calibri"/>
                <a:cs typeface="Calibri"/>
                <a:sym typeface="Calibri"/>
              </a:rPr>
              <a:t>”, </a:t>
            </a:r>
            <a:r>
              <a:rPr lang="en-GB" dirty="0">
                <a:sym typeface="Calibri"/>
              </a:rPr>
              <a:t>which h</a:t>
            </a:r>
            <a:r>
              <a:rPr lang="en-GB" dirty="0">
                <a:solidFill>
                  <a:schemeClr val="dk1"/>
                </a:solidFill>
                <a:ea typeface="Calibri"/>
                <a:cs typeface="Calibri"/>
                <a:sym typeface="Calibri"/>
              </a:rPr>
              <a:t>appens when analysts or decision-makers select only the data that justify decisions that have already been made, or that fit in with a particular agenda;</a:t>
            </a:r>
          </a:p>
          <a:p>
            <a:pPr lvl="0">
              <a:buClr>
                <a:schemeClr val="dk1"/>
              </a:buClr>
              <a:buSzPts val="1200"/>
            </a:pPr>
            <a:r>
              <a:rPr lang="en-GB" b="1" dirty="0">
                <a:solidFill>
                  <a:schemeClr val="dk1"/>
                </a:solidFill>
                <a:ea typeface="Calibri"/>
                <a:cs typeface="Calibri"/>
                <a:sym typeface="Calibri"/>
              </a:rPr>
              <a:t> </a:t>
            </a:r>
            <a:endParaRPr lang="en-GB" dirty="0">
              <a:solidFill>
                <a:schemeClr val="dk1"/>
              </a:solidFill>
              <a:ea typeface="Calibri"/>
              <a:cs typeface="Calibri"/>
              <a:sym typeface="Calibri"/>
            </a:endParaRPr>
          </a:p>
          <a:p>
            <a:pPr marL="171450" lvl="0" indent="-171450">
              <a:buClr>
                <a:schemeClr val="dk1"/>
              </a:buClr>
              <a:buSzPts val="1200"/>
              <a:buFont typeface="Arial"/>
              <a:buChar char="•"/>
            </a:pPr>
            <a:r>
              <a:rPr lang="en-GB" b="1" dirty="0">
                <a:solidFill>
                  <a:schemeClr val="dk1"/>
                </a:solidFill>
                <a:ea typeface="Calibri"/>
                <a:cs typeface="Calibri"/>
                <a:sym typeface="Calibri"/>
              </a:rPr>
              <a:t>selecting only</a:t>
            </a:r>
            <a:r>
              <a:rPr lang="en-GB" dirty="0">
                <a:solidFill>
                  <a:schemeClr val="dk1"/>
                </a:solidFill>
                <a:ea typeface="Calibri"/>
                <a:cs typeface="Calibri"/>
                <a:sym typeface="Calibri"/>
              </a:rPr>
              <a:t> the </a:t>
            </a:r>
            <a:r>
              <a:rPr lang="en-GB" b="1" dirty="0">
                <a:solidFill>
                  <a:schemeClr val="dk1"/>
                </a:solidFill>
                <a:ea typeface="Calibri"/>
                <a:cs typeface="Calibri"/>
                <a:sym typeface="Calibri"/>
              </a:rPr>
              <a:t>aspects</a:t>
            </a:r>
            <a:r>
              <a:rPr lang="en-GB" dirty="0">
                <a:solidFill>
                  <a:schemeClr val="dk1"/>
                </a:solidFill>
                <a:ea typeface="Calibri"/>
                <a:cs typeface="Calibri"/>
                <a:sym typeface="Calibri"/>
              </a:rPr>
              <a:t> that are </a:t>
            </a:r>
            <a:r>
              <a:rPr lang="en-GB" b="1" dirty="0">
                <a:solidFill>
                  <a:schemeClr val="dk1"/>
                </a:solidFill>
                <a:ea typeface="Calibri"/>
                <a:cs typeface="Calibri"/>
                <a:sym typeface="Calibri"/>
              </a:rPr>
              <a:t>of</a:t>
            </a:r>
            <a:r>
              <a:rPr lang="en-GB" dirty="0">
                <a:solidFill>
                  <a:schemeClr val="dk1"/>
                </a:solidFill>
                <a:ea typeface="Calibri"/>
                <a:cs typeface="Calibri"/>
                <a:sym typeface="Calibri"/>
              </a:rPr>
              <a:t> </a:t>
            </a:r>
            <a:r>
              <a:rPr lang="en-GB" b="1" dirty="0">
                <a:solidFill>
                  <a:schemeClr val="dk1"/>
                </a:solidFill>
                <a:ea typeface="Calibri"/>
                <a:cs typeface="Calibri"/>
                <a:sym typeface="Calibri"/>
              </a:rPr>
              <a:t>special interest </a:t>
            </a:r>
            <a:r>
              <a:rPr lang="en-GB" dirty="0">
                <a:solidFill>
                  <a:schemeClr val="dk1"/>
                </a:solidFill>
                <a:ea typeface="Calibri"/>
                <a:cs typeface="Calibri"/>
                <a:sym typeface="Calibri"/>
              </a:rPr>
              <a:t>to those involved in the analysis or interpretation, while ignoring everything else;</a:t>
            </a:r>
          </a:p>
          <a:p>
            <a:pPr lvl="0">
              <a:buClr>
                <a:schemeClr val="dk1"/>
              </a:buClr>
              <a:buSzPts val="1200"/>
            </a:pPr>
            <a:r>
              <a:rPr lang="en-GB" dirty="0">
                <a:solidFill>
                  <a:schemeClr val="dk1"/>
                </a:solidFill>
                <a:ea typeface="Calibri"/>
                <a:cs typeface="Calibri"/>
                <a:sym typeface="Calibri"/>
              </a:rPr>
              <a:t> </a:t>
            </a:r>
          </a:p>
          <a:p>
            <a:pPr marL="171450" lvl="0" indent="-171450">
              <a:buClr>
                <a:schemeClr val="dk1"/>
              </a:buClr>
              <a:buSzPts val="1200"/>
              <a:buFont typeface="Arial"/>
              <a:buChar char="•"/>
            </a:pPr>
            <a:r>
              <a:rPr lang="en-GB" dirty="0">
                <a:solidFill>
                  <a:schemeClr val="dk1"/>
                </a:solidFill>
                <a:ea typeface="Calibri"/>
                <a:cs typeface="Calibri"/>
                <a:sym typeface="Calibri"/>
              </a:rPr>
              <a:t>“</a:t>
            </a:r>
            <a:r>
              <a:rPr lang="en-GB" b="1" dirty="0">
                <a:solidFill>
                  <a:schemeClr val="dk1"/>
                </a:solidFill>
                <a:ea typeface="Calibri"/>
                <a:cs typeface="Calibri"/>
                <a:sym typeface="Calibri"/>
              </a:rPr>
              <a:t>over-interpreting</a:t>
            </a:r>
            <a:r>
              <a:rPr lang="en-GB" dirty="0">
                <a:solidFill>
                  <a:schemeClr val="dk1"/>
                </a:solidFill>
                <a:ea typeface="Calibri"/>
                <a:cs typeface="Calibri"/>
                <a:sym typeface="Calibri"/>
              </a:rPr>
              <a:t>” or “</a:t>
            </a:r>
            <a:r>
              <a:rPr lang="en-GB" b="1" dirty="0">
                <a:solidFill>
                  <a:schemeClr val="dk1"/>
                </a:solidFill>
                <a:ea typeface="Calibri"/>
                <a:cs typeface="Calibri"/>
                <a:sym typeface="Calibri"/>
              </a:rPr>
              <a:t>stretching</a:t>
            </a:r>
            <a:r>
              <a:rPr lang="en-GB" dirty="0">
                <a:solidFill>
                  <a:schemeClr val="dk1"/>
                </a:solidFill>
                <a:ea typeface="Calibri"/>
                <a:cs typeface="Calibri"/>
                <a:sym typeface="Calibri"/>
              </a:rPr>
              <a:t>” hypotheses into explanations, in the absence of sufficient evidence to back them up; and finally</a:t>
            </a:r>
          </a:p>
          <a:p>
            <a:pPr lvl="0">
              <a:buClr>
                <a:schemeClr val="dk1"/>
              </a:buClr>
              <a:buSzPts val="1200"/>
            </a:pPr>
            <a:r>
              <a:rPr lang="en-GB" dirty="0">
                <a:solidFill>
                  <a:schemeClr val="dk1"/>
                </a:solidFill>
                <a:ea typeface="Calibri"/>
                <a:cs typeface="Calibri"/>
                <a:sym typeface="Calibri"/>
              </a:rPr>
              <a:t> </a:t>
            </a:r>
          </a:p>
          <a:p>
            <a:pPr marL="171450" lvl="0" indent="-171450">
              <a:buClr>
                <a:schemeClr val="dk1"/>
              </a:buClr>
              <a:buSzPts val="1200"/>
              <a:buFont typeface="Arial"/>
              <a:buChar char="•"/>
            </a:pPr>
            <a:r>
              <a:rPr lang="en-GB" dirty="0">
                <a:sym typeface="Calibri"/>
              </a:rPr>
              <a:t>presenting</a:t>
            </a:r>
            <a:r>
              <a:rPr lang="en-GB" dirty="0">
                <a:solidFill>
                  <a:schemeClr val="dk1"/>
                </a:solidFill>
                <a:ea typeface="Calibri"/>
                <a:cs typeface="Calibri"/>
                <a:sym typeface="Calibri"/>
              </a:rPr>
              <a:t> </a:t>
            </a:r>
            <a:r>
              <a:rPr lang="en-GB" b="1" dirty="0">
                <a:solidFill>
                  <a:schemeClr val="dk1"/>
                </a:solidFill>
                <a:ea typeface="Calibri"/>
                <a:cs typeface="Calibri"/>
                <a:sym typeface="Calibri"/>
              </a:rPr>
              <a:t>redundant information</a:t>
            </a:r>
            <a:r>
              <a:rPr lang="en-GB" dirty="0">
                <a:solidFill>
                  <a:schemeClr val="dk1"/>
                </a:solidFill>
                <a:ea typeface="Calibri"/>
                <a:cs typeface="Calibri"/>
                <a:sym typeface="Calibri"/>
              </a:rPr>
              <a:t> that does not add value </a:t>
            </a:r>
            <a:r>
              <a:rPr lang="en-GB" dirty="0">
                <a:sym typeface="Calibri"/>
              </a:rPr>
              <a:t>and </a:t>
            </a:r>
            <a:r>
              <a:rPr lang="en-GB" dirty="0">
                <a:solidFill>
                  <a:schemeClr val="dk1"/>
                </a:solidFill>
                <a:ea typeface="Calibri"/>
                <a:cs typeface="Calibri"/>
                <a:sym typeface="Calibri"/>
              </a:rPr>
              <a:t>can distract from important findings.</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23</a:t>
            </a:fld>
            <a:endParaRPr lang="en-GB"/>
          </a:p>
        </p:txBody>
      </p:sp>
    </p:spTree>
    <p:extLst>
      <p:ext uri="{BB962C8B-B14F-4D97-AF65-F5344CB8AC3E}">
        <p14:creationId xmlns:p14="http://schemas.microsoft.com/office/powerpoint/2010/main" val="23920950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risks of interpretation error can be reduced by:</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including a wide range of experts with varied knowledge and perspectives in the interpretation process; and by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validating the HHFA findings through use of contextual information and triangulation with data from other sources.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interpretation checklist</a:t>
            </a:r>
            <a:r>
              <a:rPr lang="en-US" sz="1200" kern="1200" dirty="0">
                <a:solidFill>
                  <a:schemeClr val="tx1"/>
                </a:solidFill>
                <a:effectLst/>
                <a:latin typeface="+mn-lt"/>
                <a:ea typeface="+mn-ea"/>
                <a:cs typeface="+mn-cs"/>
              </a:rPr>
              <a:t>” PDF provides a quick checklist for analysts to review towards the end of the interpretation process.</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24</a:t>
            </a:fld>
            <a:endParaRPr lang="en-GB"/>
          </a:p>
        </p:txBody>
      </p:sp>
    </p:spTree>
    <p:extLst>
      <p:ext uri="{BB962C8B-B14F-4D97-AF65-F5344CB8AC3E}">
        <p14:creationId xmlns:p14="http://schemas.microsoft.com/office/powerpoint/2010/main" val="9007020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have seen that data interpretation is a </a:t>
            </a:r>
            <a:r>
              <a:rPr lang="en-US" sz="1200" b="1" kern="1200" dirty="0">
                <a:solidFill>
                  <a:schemeClr val="tx1"/>
                </a:solidFill>
                <a:effectLst/>
                <a:latin typeface="+mn-lt"/>
                <a:ea typeface="+mn-ea"/>
                <a:cs typeface="+mn-cs"/>
              </a:rPr>
              <a:t>gradual process</a:t>
            </a:r>
            <a:r>
              <a:rPr lang="en-US" sz="1200" kern="1200" dirty="0">
                <a:solidFill>
                  <a:schemeClr val="tx1"/>
                </a:solidFill>
                <a:effectLst/>
                <a:latin typeface="+mn-lt"/>
                <a:ea typeface="+mn-ea"/>
                <a:cs typeface="+mn-cs"/>
              </a:rPr>
              <a:t> that </a:t>
            </a:r>
            <a:r>
              <a:rPr lang="en-US" sz="1200" b="1" kern="1200" dirty="0">
                <a:solidFill>
                  <a:schemeClr val="tx1"/>
                </a:solidFill>
                <a:effectLst/>
                <a:latin typeface="+mn-lt"/>
                <a:ea typeface="+mn-ea"/>
                <a:cs typeface="+mn-cs"/>
              </a:rPr>
              <a:t>incrementally improves understanding</a:t>
            </a:r>
            <a:r>
              <a:rPr lang="en-US" sz="1200" kern="1200" dirty="0">
                <a:solidFill>
                  <a:schemeClr val="tx1"/>
                </a:solidFill>
                <a:effectLst/>
                <a:latin typeface="+mn-lt"/>
                <a:ea typeface="+mn-ea"/>
                <a:cs typeface="+mn-cs"/>
              </a:rPr>
              <a:t> of what the HHFA data mean.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a:solidFill>
                  <a:schemeClr val="tx1"/>
                </a:solidFill>
                <a:effectLst/>
                <a:latin typeface="+mn-lt"/>
                <a:ea typeface="+mn-ea"/>
                <a:cs typeface="+mn-cs"/>
              </a:rPr>
              <a:t>By </a:t>
            </a:r>
            <a:r>
              <a:rPr lang="en-US" sz="1200" kern="1200" dirty="0">
                <a:solidFill>
                  <a:schemeClr val="tx1"/>
                </a:solidFill>
                <a:effectLst/>
                <a:latin typeface="+mn-lt"/>
                <a:ea typeface="+mn-ea"/>
                <a:cs typeface="+mn-cs"/>
              </a:rPr>
              <a:t>the end of the interpretation process, it should be possible </a:t>
            </a:r>
            <a:r>
              <a:rPr lang="en-US" sz="1200" b="1" kern="1200" dirty="0">
                <a:solidFill>
                  <a:schemeClr val="tx1"/>
                </a:solidFill>
                <a:effectLst/>
                <a:latin typeface="+mn-lt"/>
                <a:ea typeface="+mn-ea"/>
                <a:cs typeface="+mn-cs"/>
              </a:rPr>
              <a:t>to identify the main health facility service issues</a:t>
            </a:r>
            <a:r>
              <a:rPr lang="en-US" sz="1200" kern="1200" dirty="0">
                <a:solidFill>
                  <a:schemeClr val="tx1"/>
                </a:solidFill>
                <a:effectLst/>
                <a:latin typeface="+mn-lt"/>
                <a:ea typeface="+mn-ea"/>
                <a:cs typeface="+mn-cs"/>
              </a:rPr>
              <a:t> revealed by the survey, and their explanations.</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findings and explanations can then be used to:</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reach solid conclusions;</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define priorities; and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make recommendations that will form the basis of the main HHFA report.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information must then be communicated to decision makers and other stakeholders that can use the data to improve health services.</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25</a:t>
            </a:fld>
            <a:endParaRPr lang="en-GB"/>
          </a:p>
        </p:txBody>
      </p:sp>
    </p:spTree>
    <p:extLst>
      <p:ext uri="{BB962C8B-B14F-4D97-AF65-F5344CB8AC3E}">
        <p14:creationId xmlns:p14="http://schemas.microsoft.com/office/powerpoint/2010/main" val="28133507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have now completed Unit 2.</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try the end-of-module quiz.</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26</a:t>
            </a:fld>
            <a:endParaRPr lang="en-GB"/>
          </a:p>
        </p:txBody>
      </p:sp>
    </p:spTree>
    <p:extLst>
      <p:ext uri="{BB962C8B-B14F-4D97-AF65-F5344CB8AC3E}">
        <p14:creationId xmlns:p14="http://schemas.microsoft.com/office/powerpoint/2010/main" val="3744917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have seen that the data interpretation cycle is iterative, consisting of the following stages:</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data review and description;</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 of contextual information;</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triangulation of HHFA data with data from other sources and methods;</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consultation with experts; and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further exploration and analysis of the data, where needed. </a:t>
            </a:r>
          </a:p>
          <a:p>
            <a:pPr lvl="0"/>
            <a:endParaRPr lang="en-US" sz="1200" kern="1200" dirty="0">
              <a:solidFill>
                <a:schemeClr val="tx1"/>
              </a:solidFill>
              <a:effectLst/>
              <a:latin typeface="+mn-lt"/>
              <a:ea typeface="+mn-ea"/>
              <a:cs typeface="+mn-cs"/>
            </a:endParaRPr>
          </a:p>
          <a:p>
            <a:pPr marL="0" lvl="0" indent="0" algn="l" rtl="0">
              <a:spcBef>
                <a:spcPts val="0"/>
              </a:spcBef>
              <a:spcAft>
                <a:spcPts val="0"/>
              </a:spcAft>
              <a:buNone/>
            </a:pPr>
            <a:r>
              <a:rPr lang="en-GB" dirty="0">
                <a:sym typeface="Calibri"/>
              </a:rPr>
              <a:t>The sequence of these stages is not rigid. Some can occur in parallel and the cycle can be repeated several times as new insights emerge from data that require further review, consultation and data analysis.</a:t>
            </a:r>
          </a:p>
          <a:p>
            <a:pPr marL="0" lvl="0" indent="0" algn="l" rtl="0">
              <a:spcBef>
                <a:spcPts val="0"/>
              </a:spcBef>
              <a:spcAft>
                <a:spcPts val="0"/>
              </a:spcAft>
              <a:buNone/>
            </a:pPr>
            <a:endParaRPr lang="en-GB" sz="1200" dirty="0">
              <a:solidFill>
                <a:schemeClr val="dk1"/>
              </a:solidFill>
              <a:latin typeface="+mn-lt"/>
              <a:ea typeface="Calibri"/>
              <a:cs typeface="Calibri"/>
              <a:sym typeface="Calibri"/>
            </a:endParaRPr>
          </a:p>
          <a:p>
            <a:pPr marL="0" lvl="0" indent="0" algn="l" rtl="0">
              <a:spcBef>
                <a:spcPts val="0"/>
              </a:spcBef>
              <a:spcAft>
                <a:spcPts val="0"/>
              </a:spcAft>
              <a:buNone/>
            </a:pPr>
            <a:r>
              <a:rPr lang="en-GB" sz="1200" dirty="0">
                <a:solidFill>
                  <a:schemeClr val="dk1"/>
                </a:solidFill>
                <a:latin typeface="+mn-lt"/>
                <a:ea typeface="Calibri"/>
                <a:cs typeface="Calibri"/>
                <a:sym typeface="Calibri"/>
              </a:rPr>
              <a:t>We will now look at each of these stages in further detail.</a:t>
            </a:r>
          </a:p>
        </p:txBody>
      </p:sp>
      <p:sp>
        <p:nvSpPr>
          <p:cNvPr id="4" name="Slide Number Placeholder 3"/>
          <p:cNvSpPr>
            <a:spLocks noGrp="1"/>
          </p:cNvSpPr>
          <p:nvPr>
            <p:ph type="sldNum" sz="quarter" idx="5"/>
          </p:nvPr>
        </p:nvSpPr>
        <p:spPr/>
        <p:txBody>
          <a:bodyPr/>
          <a:lstStyle/>
          <a:p>
            <a:fld id="{7C1D9D50-C061-45AE-A04B-DE5F593CE4BE}" type="slidenum">
              <a:rPr lang="en-GB" smtClean="0"/>
              <a:t>3</a:t>
            </a:fld>
            <a:endParaRPr lang="en-GB"/>
          </a:p>
        </p:txBody>
      </p:sp>
    </p:spTree>
    <p:extLst>
      <p:ext uri="{BB962C8B-B14F-4D97-AF65-F5344CB8AC3E}">
        <p14:creationId xmlns:p14="http://schemas.microsoft.com/office/powerpoint/2010/main" val="1088226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Based on the initial review and description of the HHFA data, analysts can formulate initial </a:t>
            </a:r>
            <a:r>
              <a:rPr lang="en-US" sz="1200" b="1" kern="1200" dirty="0">
                <a:solidFill>
                  <a:schemeClr val="tx1"/>
                </a:solidFill>
                <a:effectLst/>
                <a:latin typeface="+mn-lt"/>
                <a:ea typeface="+mn-ea"/>
                <a:cs typeface="+mn-cs"/>
              </a:rPr>
              <a:t>hypotheses</a:t>
            </a:r>
            <a:r>
              <a:rPr lang="en-US" sz="1200" kern="1200" dirty="0">
                <a:solidFill>
                  <a:schemeClr val="tx1"/>
                </a:solidFill>
                <a:effectLst/>
                <a:latin typeface="+mn-lt"/>
                <a:ea typeface="+mn-ea"/>
                <a:cs typeface="+mn-cs"/>
              </a:rPr>
              <a:t>, or potential explanations, for the findings.</a:t>
            </a:r>
            <a:endParaRPr lang="en-GB" sz="1200" kern="1200" dirty="0">
              <a:solidFill>
                <a:schemeClr val="tx1"/>
              </a:solidFill>
              <a:effectLst/>
              <a:latin typeface="+mn-lt"/>
              <a:ea typeface="+mn-ea"/>
              <a:cs typeface="+mn-cs"/>
            </a:endParaRPr>
          </a:p>
          <a:p>
            <a:pPr marL="0" marR="0" lvl="0" indent="0">
              <a:spcBef>
                <a:spcPts val="0"/>
              </a:spcBef>
              <a:spcAft>
                <a:spcPts val="600"/>
              </a:spcAft>
              <a:buFont typeface="+mj-lt"/>
              <a:buNone/>
            </a:pPr>
            <a:endParaRPr lang="en-US" sz="1000" dirty="0">
              <a:effectLst/>
              <a:latin typeface="Calibri" panose="020F0502020204030204" pitchFamily="34" charset="0"/>
              <a:ea typeface="Cambria" panose="02040503050406030204" pitchFamily="18" charset="0"/>
              <a:cs typeface="Times New Roman" panose="02020603050405020304" pitchFamily="18" charset="0"/>
            </a:endParaRPr>
          </a:p>
          <a:p>
            <a:pPr marL="342900" marR="0" lvl="0" indent="-342900">
              <a:spcBef>
                <a:spcPts val="0"/>
              </a:spcBef>
              <a:spcAft>
                <a:spcPts val="600"/>
              </a:spcAft>
              <a:buFont typeface="+mj-lt"/>
              <a:buAutoNum type="arabicPeriod"/>
            </a:pPr>
            <a:endParaRPr lang="en-US" sz="1000" dirty="0">
              <a:effectLst/>
              <a:latin typeface="Calibri" panose="020F0502020204030204" pitchFamily="34" charset="0"/>
              <a:ea typeface="Cambria" panose="02040503050406030204" pitchFamily="18" charset="0"/>
              <a:cs typeface="Times New Roman" panose="02020603050405020304" pitchFamily="18" charset="0"/>
            </a:endParaRPr>
          </a:p>
          <a:p>
            <a:pPr marL="0" indent="0">
              <a:spcAft>
                <a:spcPts val="1200"/>
              </a:spcAft>
              <a:buFont typeface="Arial" panose="020B0604020202020204" pitchFamily="34" charset="0"/>
              <a:buNone/>
            </a:pPr>
            <a:endParaRPr lang="en-GB" sz="1000" b="0" dirty="0">
              <a:effectLst/>
              <a:latin typeface="+mn-lt"/>
              <a:ea typeface="Cambria" panose="02040503050406030204" pitchFamily="18" charset="0"/>
              <a:cs typeface="Cambria" panose="02040503050406030204" pitchFamily="18" charset="0"/>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4</a:t>
            </a:fld>
            <a:endParaRPr lang="en-GB"/>
          </a:p>
        </p:txBody>
      </p:sp>
    </p:spTree>
    <p:extLst>
      <p:ext uri="{BB962C8B-B14F-4D97-AF65-F5344CB8AC3E}">
        <p14:creationId xmlns:p14="http://schemas.microsoft.com/office/powerpoint/2010/main" val="3487167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hypothesis is “a supposition or proposed explanation made on the basis of limited evidence as a starting point for further investigation … a basis for reasoning”. </a:t>
            </a:r>
          </a:p>
          <a:p>
            <a:pPr marL="0" marR="0" lvl="0" indent="0">
              <a:spcBef>
                <a:spcPts val="0"/>
              </a:spcBef>
              <a:spcAft>
                <a:spcPts val="600"/>
              </a:spcAft>
              <a:buFont typeface="+mj-lt"/>
              <a:buNone/>
            </a:pPr>
            <a:endParaRPr lang="en-US" sz="1000" dirty="0">
              <a:effectLst/>
              <a:latin typeface="Calibri" panose="020F0502020204030204" pitchFamily="34" charset="0"/>
              <a:ea typeface="Cambria" panose="02040503050406030204" pitchFamily="18" charset="0"/>
              <a:cs typeface="Times New Roman" panose="02020603050405020304" pitchFamily="18" charset="0"/>
            </a:endParaRPr>
          </a:p>
          <a:p>
            <a:pPr marL="342900" marR="0" lvl="0" indent="-342900">
              <a:spcBef>
                <a:spcPts val="0"/>
              </a:spcBef>
              <a:spcAft>
                <a:spcPts val="600"/>
              </a:spcAft>
              <a:buFont typeface="+mj-lt"/>
              <a:buAutoNum type="arabicPeriod"/>
            </a:pPr>
            <a:endParaRPr lang="en-US" sz="1000" dirty="0">
              <a:effectLst/>
              <a:latin typeface="Calibri" panose="020F0502020204030204" pitchFamily="34" charset="0"/>
              <a:ea typeface="Cambria" panose="02040503050406030204" pitchFamily="18" charset="0"/>
              <a:cs typeface="Times New Roman" panose="02020603050405020304" pitchFamily="18" charset="0"/>
            </a:endParaRPr>
          </a:p>
          <a:p>
            <a:pPr marL="0" indent="0">
              <a:spcAft>
                <a:spcPts val="1200"/>
              </a:spcAft>
              <a:buFont typeface="Arial" panose="020B0604020202020204" pitchFamily="34" charset="0"/>
              <a:buNone/>
            </a:pPr>
            <a:endParaRPr lang="en-GB" sz="1000" b="0" dirty="0">
              <a:effectLst/>
              <a:latin typeface="+mn-lt"/>
              <a:ea typeface="Cambria" panose="02040503050406030204" pitchFamily="18" charset="0"/>
              <a:cs typeface="Cambria" panose="02040503050406030204" pitchFamily="18" charset="0"/>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5</a:t>
            </a:fld>
            <a:endParaRPr lang="en-GB"/>
          </a:p>
        </p:txBody>
      </p:sp>
    </p:spTree>
    <p:extLst>
      <p:ext uri="{BB962C8B-B14F-4D97-AF65-F5344CB8AC3E}">
        <p14:creationId xmlns:p14="http://schemas.microsoft.com/office/powerpoint/2010/main" val="1243055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initial hypotheses then need to be confirmed, or discarded, and alternative hypotheses must also be considered.</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process is guided by the remaining four stages of the interpretation cycle.</a:t>
            </a:r>
            <a:endParaRPr lang="en-GB" sz="1200" kern="1200" dirty="0">
              <a:solidFill>
                <a:schemeClr val="tx1"/>
              </a:solidFill>
              <a:effectLst/>
              <a:latin typeface="+mn-lt"/>
              <a:ea typeface="+mn-ea"/>
              <a:cs typeface="+mn-cs"/>
            </a:endParaRPr>
          </a:p>
          <a:p>
            <a:pPr marL="0" marR="0" lvl="0" indent="0">
              <a:spcBef>
                <a:spcPts val="0"/>
              </a:spcBef>
              <a:spcAft>
                <a:spcPts val="600"/>
              </a:spcAft>
              <a:buFont typeface="+mj-lt"/>
              <a:buNone/>
            </a:pPr>
            <a:endParaRPr lang="en-US" sz="1000" dirty="0">
              <a:effectLst/>
              <a:latin typeface="Calibri" panose="020F0502020204030204" pitchFamily="34" charset="0"/>
              <a:ea typeface="Cambria" panose="02040503050406030204" pitchFamily="18" charset="0"/>
              <a:cs typeface="Times New Roman" panose="02020603050405020304" pitchFamily="18" charset="0"/>
            </a:endParaRPr>
          </a:p>
          <a:p>
            <a:pPr marL="342900" marR="0" lvl="0" indent="-342900">
              <a:spcBef>
                <a:spcPts val="0"/>
              </a:spcBef>
              <a:spcAft>
                <a:spcPts val="600"/>
              </a:spcAft>
              <a:buFont typeface="+mj-lt"/>
              <a:buAutoNum type="arabicPeriod"/>
            </a:pPr>
            <a:endParaRPr lang="en-US" sz="1000" dirty="0">
              <a:effectLst/>
              <a:latin typeface="Calibri" panose="020F0502020204030204" pitchFamily="34" charset="0"/>
              <a:ea typeface="Cambria" panose="02040503050406030204" pitchFamily="18" charset="0"/>
              <a:cs typeface="Times New Roman" panose="02020603050405020304" pitchFamily="18" charset="0"/>
            </a:endParaRPr>
          </a:p>
          <a:p>
            <a:pPr marL="0" indent="0">
              <a:spcAft>
                <a:spcPts val="1200"/>
              </a:spcAft>
              <a:buFont typeface="Arial" panose="020B0604020202020204" pitchFamily="34" charset="0"/>
              <a:buNone/>
            </a:pPr>
            <a:endParaRPr lang="en-GB" sz="1000" b="0" dirty="0">
              <a:effectLst/>
              <a:latin typeface="+mn-lt"/>
              <a:ea typeface="Cambria" panose="02040503050406030204" pitchFamily="18" charset="0"/>
              <a:cs typeface="Cambria" panose="02040503050406030204" pitchFamily="18" charset="0"/>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6</a:t>
            </a:fld>
            <a:endParaRPr lang="en-GB"/>
          </a:p>
        </p:txBody>
      </p:sp>
    </p:spTree>
    <p:extLst>
      <p:ext uri="{BB962C8B-B14F-4D97-AF65-F5344CB8AC3E}">
        <p14:creationId xmlns:p14="http://schemas.microsoft.com/office/powerpoint/2010/main" val="2798278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start by looking at the</a:t>
            </a:r>
            <a:r>
              <a:rPr lang="en-US" sz="1200" b="1" kern="1200" dirty="0">
                <a:solidFill>
                  <a:schemeClr val="tx1"/>
                </a:solidFill>
                <a:effectLst/>
                <a:latin typeface="+mn-lt"/>
                <a:ea typeface="+mn-ea"/>
                <a:cs typeface="+mn-cs"/>
              </a:rPr>
              <a:t> use of contextual information </a:t>
            </a:r>
            <a:r>
              <a:rPr lang="en-US" sz="1200" kern="1200" dirty="0">
                <a:solidFill>
                  <a:schemeClr val="tx1"/>
                </a:solidFill>
                <a:effectLst/>
                <a:latin typeface="+mn-lt"/>
                <a:ea typeface="+mn-ea"/>
                <a:cs typeface="+mn-cs"/>
              </a:rPr>
              <a:t>about the country.</a:t>
            </a:r>
            <a:endParaRPr lang="en-GB" sz="1200" kern="1200" dirty="0">
              <a:solidFill>
                <a:schemeClr val="tx1"/>
              </a:solidFill>
              <a:effectLst/>
              <a:latin typeface="+mn-lt"/>
              <a:ea typeface="+mn-ea"/>
              <a:cs typeface="+mn-cs"/>
            </a:endParaRPr>
          </a:p>
          <a:p>
            <a:pPr marL="0" marR="0" lvl="0" indent="0">
              <a:spcBef>
                <a:spcPts val="0"/>
              </a:spcBef>
              <a:spcAft>
                <a:spcPts val="600"/>
              </a:spcAft>
              <a:buFont typeface="+mj-lt"/>
              <a:buNone/>
            </a:pPr>
            <a:endParaRPr lang="en-US" sz="1000" dirty="0">
              <a:effectLst/>
              <a:latin typeface="Calibri" panose="020F0502020204030204" pitchFamily="34" charset="0"/>
              <a:ea typeface="Cambria" panose="02040503050406030204" pitchFamily="18" charset="0"/>
              <a:cs typeface="Times New Roman" panose="02020603050405020304" pitchFamily="18" charset="0"/>
            </a:endParaRPr>
          </a:p>
          <a:p>
            <a:pPr marL="342900" marR="0" lvl="0" indent="-342900">
              <a:spcBef>
                <a:spcPts val="0"/>
              </a:spcBef>
              <a:spcAft>
                <a:spcPts val="600"/>
              </a:spcAft>
              <a:buFont typeface="+mj-lt"/>
              <a:buAutoNum type="arabicPeriod"/>
            </a:pPr>
            <a:endParaRPr lang="en-US" sz="1000" dirty="0">
              <a:effectLst/>
              <a:latin typeface="Calibri" panose="020F0502020204030204" pitchFamily="34" charset="0"/>
              <a:ea typeface="Cambria" panose="02040503050406030204" pitchFamily="18" charset="0"/>
              <a:cs typeface="Times New Roman" panose="02020603050405020304" pitchFamily="18" charset="0"/>
            </a:endParaRPr>
          </a:p>
          <a:p>
            <a:pPr marL="0" indent="0">
              <a:spcAft>
                <a:spcPts val="1200"/>
              </a:spcAft>
              <a:buFont typeface="Arial" panose="020B0604020202020204" pitchFamily="34" charset="0"/>
              <a:buNone/>
            </a:pPr>
            <a:endParaRPr lang="en-GB" sz="1000" b="0" dirty="0">
              <a:effectLst/>
              <a:latin typeface="+mn-lt"/>
              <a:ea typeface="Cambria" panose="02040503050406030204" pitchFamily="18" charset="0"/>
              <a:cs typeface="Cambria" panose="02040503050406030204" pitchFamily="18" charset="0"/>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7</a:t>
            </a:fld>
            <a:endParaRPr lang="en-GB"/>
          </a:p>
        </p:txBody>
      </p:sp>
    </p:spTree>
    <p:extLst>
      <p:ext uri="{BB962C8B-B14F-4D97-AF65-F5344CB8AC3E}">
        <p14:creationId xmlns:p14="http://schemas.microsoft.com/office/powerpoint/2010/main" val="3233410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Interpretation of data does not occur in a vacuum - it is </a:t>
            </a:r>
            <a:r>
              <a:rPr lang="en-US" sz="1200" b="1" kern="1200" dirty="0">
                <a:solidFill>
                  <a:schemeClr val="tx1"/>
                </a:solidFill>
                <a:effectLst/>
                <a:latin typeface="+mn-lt"/>
                <a:ea typeface="+mn-ea"/>
                <a:cs typeface="+mn-cs"/>
              </a:rPr>
              <a:t>always</a:t>
            </a:r>
            <a:r>
              <a:rPr lang="en-US" sz="1200" kern="1200" dirty="0">
                <a:solidFill>
                  <a:schemeClr val="tx1"/>
                </a:solidFill>
                <a:effectLst/>
                <a:latin typeface="+mn-lt"/>
                <a:ea typeface="+mn-ea"/>
                <a:cs typeface="+mn-cs"/>
              </a:rPr>
              <a:t> context-dependent.</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order to understand the HHFA findings, the data analysis team requires knowledge of:</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country and the local health priorities;</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country health system and its strengths and weaknesses; and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any “external” factors that may affect the supply and demand for health services, either positively or negatively - for example, an economic crisis, a conflict, an outbreak, a new aid package, or a change in political priorities.</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8</a:t>
            </a:fld>
            <a:endParaRPr lang="en-GB"/>
          </a:p>
        </p:txBody>
      </p:sp>
    </p:spTree>
    <p:extLst>
      <p:ext uri="{BB962C8B-B14F-4D97-AF65-F5344CB8AC3E}">
        <p14:creationId xmlns:p14="http://schemas.microsoft.com/office/powerpoint/2010/main" val="3948911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Data are best interpreted by </a:t>
            </a:r>
            <a:r>
              <a:rPr lang="en-US" sz="1200" b="1" kern="1200" dirty="0">
                <a:solidFill>
                  <a:schemeClr val="tx1"/>
                </a:solidFill>
                <a:effectLst/>
                <a:latin typeface="+mn-lt"/>
                <a:ea typeface="+mn-ea"/>
                <a:cs typeface="+mn-cs"/>
              </a:rPr>
              <a:t>local analysts</a:t>
            </a:r>
            <a:r>
              <a:rPr lang="en-US" sz="1200" kern="1200" dirty="0">
                <a:solidFill>
                  <a:schemeClr val="tx1"/>
                </a:solidFill>
                <a:effectLst/>
                <a:latin typeface="+mn-lt"/>
                <a:ea typeface="+mn-ea"/>
                <a:cs typeface="+mn-cs"/>
              </a:rPr>
              <a:t> and </a:t>
            </a:r>
            <a:r>
              <a:rPr lang="en-US" sz="1200" b="1" kern="1200" dirty="0" err="1">
                <a:solidFill>
                  <a:schemeClr val="tx1"/>
                </a:solidFill>
                <a:effectLst/>
                <a:latin typeface="+mn-lt"/>
                <a:ea typeface="+mn-ea"/>
                <a:cs typeface="+mn-cs"/>
              </a:rPr>
              <a:t>programme</a:t>
            </a:r>
            <a:r>
              <a:rPr lang="en-US" sz="1200" b="1" kern="1200" dirty="0">
                <a:solidFill>
                  <a:schemeClr val="tx1"/>
                </a:solidFill>
                <a:effectLst/>
                <a:latin typeface="+mn-lt"/>
                <a:ea typeface="+mn-ea"/>
                <a:cs typeface="+mn-cs"/>
              </a:rPr>
              <a:t> experts</a:t>
            </a:r>
            <a:r>
              <a:rPr lang="en-US" sz="1200" kern="1200" dirty="0">
                <a:solidFill>
                  <a:schemeClr val="tx1"/>
                </a:solidFill>
                <a:effectLst/>
                <a:latin typeface="+mn-lt"/>
                <a:ea typeface="+mn-ea"/>
                <a:cs typeface="+mn-cs"/>
              </a:rPr>
              <a:t> who are familiar with the local situation. They can use their knowledge and experience to make meaning of the HHFA findings. </a:t>
            </a:r>
          </a:p>
          <a:p>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addition, the users of HHFA data are more likely to accept the HHFA report’s conclusions when these conclusions are supported by contextual facts and explanations.</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9</a:t>
            </a:fld>
            <a:endParaRPr lang="en-GB"/>
          </a:p>
        </p:txBody>
      </p:sp>
    </p:spTree>
    <p:extLst>
      <p:ext uri="{BB962C8B-B14F-4D97-AF65-F5344CB8AC3E}">
        <p14:creationId xmlns:p14="http://schemas.microsoft.com/office/powerpoint/2010/main" val="1291722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979F1-05A3-4387-9047-8268792CE6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C9257D8-8E90-4BD3-BD75-EC6A1FDFC2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951270674"/>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E7B00-9E38-48BD-BD42-585E5B855D6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A162318-839A-4DDB-AF7F-45DACAE6C39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7C987B4-2514-406D-B06A-514A36A97449}"/>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02/02/2023</a:t>
            </a:fld>
            <a:endParaRPr lang="en-GB"/>
          </a:p>
        </p:txBody>
      </p:sp>
      <p:sp>
        <p:nvSpPr>
          <p:cNvPr id="5" name="Footer Placeholder 4">
            <a:extLst>
              <a:ext uri="{FF2B5EF4-FFF2-40B4-BE49-F238E27FC236}">
                <a16:creationId xmlns:a16="http://schemas.microsoft.com/office/drawing/2014/main" id="{F07EC6CB-FB4B-4747-A6C9-07B449B88E77}"/>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A7130FBF-9DC0-41DC-B410-5E37DDED097C}"/>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2884864880"/>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554561-7F4C-422F-8E1F-711420A6B4E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754B118-3C98-497F-B8E6-AEBCC31A99D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189668B-8E65-4318-9CEE-0F1452AD7E84}"/>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02/02/2023</a:t>
            </a:fld>
            <a:endParaRPr lang="en-GB"/>
          </a:p>
        </p:txBody>
      </p:sp>
      <p:sp>
        <p:nvSpPr>
          <p:cNvPr id="5" name="Footer Placeholder 4">
            <a:extLst>
              <a:ext uri="{FF2B5EF4-FFF2-40B4-BE49-F238E27FC236}">
                <a16:creationId xmlns:a16="http://schemas.microsoft.com/office/drawing/2014/main" id="{FE3DDD7F-A795-48C9-A231-763010EBFAD1}"/>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D123A3BD-0C69-402D-A27C-A44D40452D00}"/>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1731046886"/>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E6A1C-CFCE-4465-ABAA-B8C208D21AD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1FC2C64-E46C-497D-8F72-DC94C614AAE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8C0DD8F-9785-4942-ACD0-C6B973D8EFAA}"/>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02/02/2023</a:t>
            </a:fld>
            <a:endParaRPr lang="en-GB"/>
          </a:p>
        </p:txBody>
      </p:sp>
      <p:sp>
        <p:nvSpPr>
          <p:cNvPr id="5" name="Footer Placeholder 4">
            <a:extLst>
              <a:ext uri="{FF2B5EF4-FFF2-40B4-BE49-F238E27FC236}">
                <a16:creationId xmlns:a16="http://schemas.microsoft.com/office/drawing/2014/main" id="{0E2E645A-8142-4BF4-AAEA-2FBD85F054C1}"/>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E0B24A14-094F-464A-B7D7-1E73DADE4426}"/>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3490981816"/>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4BEEE-DAE7-4F47-8541-54166AF1BE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BA12E93-C960-4135-8A27-F88922A9CA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0DB0224-69A1-4B8A-9CFB-05EA2A0E1233}"/>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02/02/2023</a:t>
            </a:fld>
            <a:endParaRPr lang="en-GB"/>
          </a:p>
        </p:txBody>
      </p:sp>
      <p:sp>
        <p:nvSpPr>
          <p:cNvPr id="5" name="Footer Placeholder 4">
            <a:extLst>
              <a:ext uri="{FF2B5EF4-FFF2-40B4-BE49-F238E27FC236}">
                <a16:creationId xmlns:a16="http://schemas.microsoft.com/office/drawing/2014/main" id="{0EBEA8A2-0B04-40FB-8BDB-6D62EAEF7E87}"/>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457393D8-AEEE-4AA2-BCB6-53E8C3FD0789}"/>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4003388247"/>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BC8C3-7C4A-4EE6-B177-515F3C8AE4A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AF43D30-0AED-4F72-8850-D78E9DA62BB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27DBDC9-5432-419C-81D3-7339C35C669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7BC437F-64CD-4199-9402-DB1AC565868D}"/>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02/02/2023</a:t>
            </a:fld>
            <a:endParaRPr lang="en-GB"/>
          </a:p>
        </p:txBody>
      </p:sp>
      <p:sp>
        <p:nvSpPr>
          <p:cNvPr id="6" name="Footer Placeholder 5">
            <a:extLst>
              <a:ext uri="{FF2B5EF4-FFF2-40B4-BE49-F238E27FC236}">
                <a16:creationId xmlns:a16="http://schemas.microsoft.com/office/drawing/2014/main" id="{60DE094F-4283-4248-A6E4-76FAA65312B4}"/>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2653E755-361D-4A07-9A04-F3672E0B4E8E}"/>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3451065744"/>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BF21F-A968-449D-9FA2-CD5BD9EEE6B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A607DC4-998D-4CFC-8745-1C33E9C6F2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C33E50B-6A8C-4134-8F3C-2EBD034B670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20FA19B-EC28-42AD-970C-0FBA3DF7C8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F7156B2-52AE-4203-82A9-0A3A38D4ECF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99B79C6-97D2-47ED-9D6F-89F52B67B6C9}"/>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02/02/2023</a:t>
            </a:fld>
            <a:endParaRPr lang="en-GB"/>
          </a:p>
        </p:txBody>
      </p:sp>
      <p:sp>
        <p:nvSpPr>
          <p:cNvPr id="8" name="Footer Placeholder 7">
            <a:extLst>
              <a:ext uri="{FF2B5EF4-FFF2-40B4-BE49-F238E27FC236}">
                <a16:creationId xmlns:a16="http://schemas.microsoft.com/office/drawing/2014/main" id="{A5088382-302A-42A5-96FC-00CD76AF2869}"/>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F363C413-632F-487F-A064-ECCFF20CC198}"/>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501285609"/>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FE986-CC09-40CB-8794-728D3A4D50A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81C4580-E0E0-410E-A8EF-559635424170}"/>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02/02/2023</a:t>
            </a:fld>
            <a:endParaRPr lang="en-GB"/>
          </a:p>
        </p:txBody>
      </p:sp>
      <p:sp>
        <p:nvSpPr>
          <p:cNvPr id="4" name="Footer Placeholder 3">
            <a:extLst>
              <a:ext uri="{FF2B5EF4-FFF2-40B4-BE49-F238E27FC236}">
                <a16:creationId xmlns:a16="http://schemas.microsoft.com/office/drawing/2014/main" id="{7A0021B1-B1A5-4390-9931-62B9973AD62A}"/>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5" name="Slide Number Placeholder 4">
            <a:extLst>
              <a:ext uri="{FF2B5EF4-FFF2-40B4-BE49-F238E27FC236}">
                <a16:creationId xmlns:a16="http://schemas.microsoft.com/office/drawing/2014/main" id="{16EE1ED0-6B72-4D34-AF65-543DAD8F5BA1}"/>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3021505985"/>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1B427D-848C-4440-B914-46185C91A9CD}"/>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02/02/2023</a:t>
            </a:fld>
            <a:endParaRPr lang="en-GB"/>
          </a:p>
        </p:txBody>
      </p:sp>
      <p:sp>
        <p:nvSpPr>
          <p:cNvPr id="3" name="Footer Placeholder 2">
            <a:extLst>
              <a:ext uri="{FF2B5EF4-FFF2-40B4-BE49-F238E27FC236}">
                <a16:creationId xmlns:a16="http://schemas.microsoft.com/office/drawing/2014/main" id="{25E70E5F-7E9C-4E79-B83A-F4E7F1647423}"/>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4" name="Slide Number Placeholder 3">
            <a:extLst>
              <a:ext uri="{FF2B5EF4-FFF2-40B4-BE49-F238E27FC236}">
                <a16:creationId xmlns:a16="http://schemas.microsoft.com/office/drawing/2014/main" id="{44BBC04C-EDBB-432A-BF79-45E0343C5533}"/>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740923972"/>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1281D-9C7D-4187-9515-3D6F621067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1345368-E801-4D4A-B2F4-A47CEC9BB8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4DDBD52-441C-459D-BF68-BD401B80AE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2D469C6-7A38-4890-B220-CFCECB42C6A1}"/>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02/02/2023</a:t>
            </a:fld>
            <a:endParaRPr lang="en-GB"/>
          </a:p>
        </p:txBody>
      </p:sp>
      <p:sp>
        <p:nvSpPr>
          <p:cNvPr id="6" name="Footer Placeholder 5">
            <a:extLst>
              <a:ext uri="{FF2B5EF4-FFF2-40B4-BE49-F238E27FC236}">
                <a16:creationId xmlns:a16="http://schemas.microsoft.com/office/drawing/2014/main" id="{D86B9655-B326-4380-AD04-96DBAA6BCDE2}"/>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A9750C96-C745-4135-AE92-FA4AE6EC7697}"/>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899383526"/>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7FD55-E903-4166-B501-905B0C2BAF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72E65C9-DDAA-466A-A6FC-7D116EDC8C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70AA80B-212E-41D3-87AF-FC58A5D07A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063AF25-52CF-4127-AE62-8E55B6DAE27A}"/>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02/02/2023</a:t>
            </a:fld>
            <a:endParaRPr lang="en-GB"/>
          </a:p>
        </p:txBody>
      </p:sp>
      <p:sp>
        <p:nvSpPr>
          <p:cNvPr id="6" name="Footer Placeholder 5">
            <a:extLst>
              <a:ext uri="{FF2B5EF4-FFF2-40B4-BE49-F238E27FC236}">
                <a16:creationId xmlns:a16="http://schemas.microsoft.com/office/drawing/2014/main" id="{6294994E-CCCB-42D2-A6E5-F7BFB558CABB}"/>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1866B599-E99E-4B76-A90C-C8233724FA4A}"/>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2644539192"/>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AAB451-C634-4A9E-BFB0-9D91D08690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5E72FA12-8D9E-475C-A9D6-5357EB51C4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7726132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image" Target="../media/image11.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6.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13.xm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7.xml"/><Relationship Id="rId5" Type="http://schemas.openxmlformats.org/officeDocument/2006/relationships/image" Target="../media/image6.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6.png"/><Relationship Id="rId5" Type="http://schemas.openxmlformats.org/officeDocument/2006/relationships/image" Target="../media/image16.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14.png"/><Relationship Id="rId5" Type="http://schemas.openxmlformats.org/officeDocument/2006/relationships/image" Target="../media/image17.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1.xml"/><Relationship Id="rId5" Type="http://schemas.openxmlformats.org/officeDocument/2006/relationships/image" Target="../media/image6.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2.xml"/><Relationship Id="rId5" Type="http://schemas.openxmlformats.org/officeDocument/2006/relationships/image" Target="../media/image6.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3.xml"/><Relationship Id="rId5" Type="http://schemas.openxmlformats.org/officeDocument/2006/relationships/image" Target="../media/image6.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18.png"/><Relationship Id="rId5" Type="http://schemas.openxmlformats.org/officeDocument/2006/relationships/image" Target="../media/image6.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6.xml"/><Relationship Id="rId5" Type="http://schemas.openxmlformats.org/officeDocument/2006/relationships/image" Target="../media/image1.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5BB4486-8548-7693-0F10-43CD15A9C0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20225" y="236365"/>
            <a:ext cx="2141567" cy="655855"/>
          </a:xfrm>
          <a:prstGeom prst="rect">
            <a:avLst/>
          </a:prstGeom>
        </p:spPr>
      </p:pic>
      <p:grpSp>
        <p:nvGrpSpPr>
          <p:cNvPr id="2" name="Group 1">
            <a:extLst>
              <a:ext uri="{FF2B5EF4-FFF2-40B4-BE49-F238E27FC236}">
                <a16:creationId xmlns:a16="http://schemas.microsoft.com/office/drawing/2014/main" id="{AEFF31C0-596D-4351-B46F-8440B6312256}"/>
              </a:ext>
            </a:extLst>
          </p:cNvPr>
          <p:cNvGrpSpPr/>
          <p:nvPr/>
        </p:nvGrpSpPr>
        <p:grpSpPr>
          <a:xfrm>
            <a:off x="1" y="1805920"/>
            <a:ext cx="12175670" cy="3243080"/>
            <a:chOff x="1" y="1805920"/>
            <a:chExt cx="12175670" cy="3243080"/>
          </a:xfrm>
        </p:grpSpPr>
        <p:grpSp>
          <p:nvGrpSpPr>
            <p:cNvPr id="31" name="Group 30">
              <a:extLst>
                <a:ext uri="{FF2B5EF4-FFF2-40B4-BE49-F238E27FC236}">
                  <a16:creationId xmlns:a16="http://schemas.microsoft.com/office/drawing/2014/main" id="{B73EB9B5-8DB0-C2BA-6F75-5397B8DDBBCD}"/>
                </a:ext>
              </a:extLst>
            </p:cNvPr>
            <p:cNvGrpSpPr/>
            <p:nvPr/>
          </p:nvGrpSpPr>
          <p:grpSpPr>
            <a:xfrm>
              <a:off x="3225226" y="1805920"/>
              <a:ext cx="8950445" cy="3240000"/>
              <a:chOff x="3225226" y="1805920"/>
              <a:chExt cx="8950445" cy="3240000"/>
            </a:xfrm>
          </p:grpSpPr>
          <p:sp>
            <p:nvSpPr>
              <p:cNvPr id="32" name="Rectangle 31">
                <a:extLst>
                  <a:ext uri="{FF2B5EF4-FFF2-40B4-BE49-F238E27FC236}">
                    <a16:creationId xmlns:a16="http://schemas.microsoft.com/office/drawing/2014/main" id="{3209C60B-4EAE-983B-EB90-2186CBA79AFC}"/>
                  </a:ext>
                </a:extLst>
              </p:cNvPr>
              <p:cNvSpPr/>
              <p:nvPr/>
            </p:nvSpPr>
            <p:spPr>
              <a:xfrm>
                <a:off x="3225226" y="1805920"/>
                <a:ext cx="8950445" cy="3240000"/>
              </a:xfrm>
              <a:prstGeom prst="rect">
                <a:avLst/>
              </a:prstGeom>
              <a:solidFill>
                <a:srgbClr val="25B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33" name="Group 32">
                <a:extLst>
                  <a:ext uri="{FF2B5EF4-FFF2-40B4-BE49-F238E27FC236}">
                    <a16:creationId xmlns:a16="http://schemas.microsoft.com/office/drawing/2014/main" id="{7A08889B-A57A-D7C8-EAE7-BACEAFFB47D7}"/>
                  </a:ext>
                </a:extLst>
              </p:cNvPr>
              <p:cNvGrpSpPr/>
              <p:nvPr/>
            </p:nvGrpSpPr>
            <p:grpSpPr>
              <a:xfrm>
                <a:off x="3497856" y="2449085"/>
                <a:ext cx="7504761" cy="2077814"/>
                <a:chOff x="3029663" y="2665727"/>
                <a:chExt cx="7504761" cy="2077814"/>
              </a:xfrm>
            </p:grpSpPr>
            <p:sp>
              <p:nvSpPr>
                <p:cNvPr id="35" name="TextBox 34">
                  <a:extLst>
                    <a:ext uri="{FF2B5EF4-FFF2-40B4-BE49-F238E27FC236}">
                      <a16:creationId xmlns:a16="http://schemas.microsoft.com/office/drawing/2014/main" id="{6C5CA4A5-1A67-5576-0CC7-176E1C118893}"/>
                    </a:ext>
                  </a:extLst>
                </p:cNvPr>
                <p:cNvSpPr txBox="1"/>
                <p:nvPr/>
              </p:nvSpPr>
              <p:spPr>
                <a:xfrm>
                  <a:off x="3029663" y="2665727"/>
                  <a:ext cx="4720763" cy="595869"/>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3600" dirty="0"/>
                    <a:t>Unit 2</a:t>
                  </a:r>
                </a:p>
              </p:txBody>
            </p:sp>
            <p:sp>
              <p:nvSpPr>
                <p:cNvPr id="36" name="TextBox 35">
                  <a:extLst>
                    <a:ext uri="{FF2B5EF4-FFF2-40B4-BE49-F238E27FC236}">
                      <a16:creationId xmlns:a16="http://schemas.microsoft.com/office/drawing/2014/main" id="{8E7EEC0C-39AC-6792-600F-2FF2EFB7D9EB}"/>
                    </a:ext>
                  </a:extLst>
                </p:cNvPr>
                <p:cNvSpPr txBox="1"/>
                <p:nvPr/>
              </p:nvSpPr>
              <p:spPr>
                <a:xfrm>
                  <a:off x="3029663" y="3315073"/>
                  <a:ext cx="7504761" cy="1428468"/>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4800" dirty="0"/>
                    <a:t>The data interpretation cycle</a:t>
                  </a:r>
                </a:p>
              </p:txBody>
            </p:sp>
          </p:grpSp>
        </p:grpSp>
        <p:pic>
          <p:nvPicPr>
            <p:cNvPr id="10" name="Picture 9">
              <a:extLst>
                <a:ext uri="{FF2B5EF4-FFF2-40B4-BE49-F238E27FC236}">
                  <a16:creationId xmlns:a16="http://schemas.microsoft.com/office/drawing/2014/main" id="{837EE406-88EA-4B8D-8328-47404BB2918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5400000">
              <a:off x="-1523" y="1807445"/>
              <a:ext cx="3243079" cy="3240031"/>
            </a:xfrm>
            <a:prstGeom prst="rect">
              <a:avLst/>
            </a:prstGeom>
          </p:spPr>
        </p:pic>
      </p:grpSp>
    </p:spTree>
    <p:custDataLst>
      <p:tags r:id="rId1"/>
    </p:custDataLst>
    <p:extLst>
      <p:ext uri="{BB962C8B-B14F-4D97-AF65-F5344CB8AC3E}">
        <p14:creationId xmlns:p14="http://schemas.microsoft.com/office/powerpoint/2010/main" val="300676917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8388879" cy="611122"/>
            <a:chOff x="-1235" y="-815"/>
            <a:chExt cx="8388879"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7653494" cy="584775"/>
            </a:xfrm>
            <a:prstGeom prst="rect">
              <a:avLst/>
            </a:prstGeom>
            <a:noFill/>
          </p:spPr>
          <p:txBody>
            <a:bodyPr wrap="square">
              <a:spAutoFit/>
            </a:bodyPr>
            <a:lstStyle/>
            <a:p>
              <a:r>
                <a:rPr lang="en-GB" sz="3200" dirty="0">
                  <a:solidFill>
                    <a:srgbClr val="595959"/>
                  </a:solidFill>
                </a:rPr>
                <a:t>Use of contextual information: example </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pic>
        <p:nvPicPr>
          <p:cNvPr id="3" name="healthcare facility">
            <a:extLst>
              <a:ext uri="{FF2B5EF4-FFF2-40B4-BE49-F238E27FC236}">
                <a16:creationId xmlns:a16="http://schemas.microsoft.com/office/drawing/2014/main" id="{03B8AB9D-0E54-411D-B59B-C847415B70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9333" y="1058779"/>
            <a:ext cx="4073334" cy="3354220"/>
          </a:xfrm>
          <a:prstGeom prst="rect">
            <a:avLst/>
          </a:prstGeom>
        </p:spPr>
      </p:pic>
      <p:sp>
        <p:nvSpPr>
          <p:cNvPr id="8" name="TextBox 7">
            <a:extLst>
              <a:ext uri="{FF2B5EF4-FFF2-40B4-BE49-F238E27FC236}">
                <a16:creationId xmlns:a16="http://schemas.microsoft.com/office/drawing/2014/main" id="{27F6C32E-4776-42BC-89E7-D970FF4ADC5A}"/>
              </a:ext>
            </a:extLst>
          </p:cNvPr>
          <p:cNvSpPr txBox="1"/>
          <p:nvPr/>
        </p:nvSpPr>
        <p:spPr>
          <a:xfrm>
            <a:off x="609456" y="4842009"/>
            <a:ext cx="10973087" cy="1343253"/>
          </a:xfrm>
          <a:prstGeom prst="rect">
            <a:avLst/>
          </a:prstGeom>
          <a:solidFill>
            <a:srgbClr val="31B09C"/>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t>Knowledge that a particular disease programme has been awarded a substantial grant by a donor may help to understand its “good performance” in terms of availability and readiness indicators.</a:t>
            </a:r>
          </a:p>
        </p:txBody>
      </p:sp>
      <p:sp>
        <p:nvSpPr>
          <p:cNvPr id="9" name="Rectangle 8">
            <a:extLst>
              <a:ext uri="{FF2B5EF4-FFF2-40B4-BE49-F238E27FC236}">
                <a16:creationId xmlns:a16="http://schemas.microsoft.com/office/drawing/2014/main" id="{23BE2AFC-B1F4-4210-A913-D765BB406F6F}"/>
              </a:ext>
            </a:extLst>
          </p:cNvPr>
          <p:cNvSpPr/>
          <p:nvPr/>
        </p:nvSpPr>
        <p:spPr>
          <a:xfrm>
            <a:off x="536770" y="4842009"/>
            <a:ext cx="80255" cy="1343253"/>
          </a:xfrm>
          <a:prstGeom prst="rect">
            <a:avLst/>
          </a:prstGeom>
          <a:solidFill>
            <a:srgbClr val="1B9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387806610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header">
            <a:extLst>
              <a:ext uri="{FF2B5EF4-FFF2-40B4-BE49-F238E27FC236}">
                <a16:creationId xmlns:a16="http://schemas.microsoft.com/office/drawing/2014/main" id="{84D8390B-55BB-DC68-6C38-234C5F4C2E56}"/>
              </a:ext>
            </a:extLst>
          </p:cNvPr>
          <p:cNvGrpSpPr/>
          <p:nvPr/>
        </p:nvGrpSpPr>
        <p:grpSpPr>
          <a:xfrm>
            <a:off x="-1235" y="-815"/>
            <a:ext cx="10849857" cy="611122"/>
            <a:chOff x="-1235" y="-815"/>
            <a:chExt cx="10849857"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50" y="21600"/>
              <a:ext cx="10114472" cy="584775"/>
            </a:xfrm>
            <a:prstGeom prst="rect">
              <a:avLst/>
            </a:prstGeom>
            <a:noFill/>
          </p:spPr>
          <p:txBody>
            <a:bodyPr wrap="square">
              <a:spAutoFit/>
            </a:bodyPr>
            <a:lstStyle/>
            <a:p>
              <a:r>
                <a:rPr lang="en-GB" sz="3200" dirty="0">
                  <a:solidFill>
                    <a:srgbClr val="595959"/>
                  </a:solidFill>
                </a:rPr>
                <a:t>Use of contextual information</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28" name="grid1">
            <a:extLst>
              <a:ext uri="{FF2B5EF4-FFF2-40B4-BE49-F238E27FC236}">
                <a16:creationId xmlns:a16="http://schemas.microsoft.com/office/drawing/2014/main" id="{B5C4B6B8-6A33-4A61-912E-A44FEBBA8D74}"/>
              </a:ext>
            </a:extLst>
          </p:cNvPr>
          <p:cNvSpPr txBox="1"/>
          <p:nvPr/>
        </p:nvSpPr>
        <p:spPr>
          <a:xfrm>
            <a:off x="712385" y="1826039"/>
            <a:ext cx="5360074" cy="4457530"/>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29" name="grid2">
            <a:extLst>
              <a:ext uri="{FF2B5EF4-FFF2-40B4-BE49-F238E27FC236}">
                <a16:creationId xmlns:a16="http://schemas.microsoft.com/office/drawing/2014/main" id="{95572B67-2BA1-442F-B96D-B3BAFA9A47C6}"/>
              </a:ext>
            </a:extLst>
          </p:cNvPr>
          <p:cNvSpPr txBox="1"/>
          <p:nvPr/>
        </p:nvSpPr>
        <p:spPr>
          <a:xfrm>
            <a:off x="6199796" y="1826039"/>
            <a:ext cx="5360074" cy="4457530"/>
          </a:xfrm>
          <a:prstGeom prst="rect">
            <a:avLst/>
          </a:prstGeom>
          <a:solidFill>
            <a:srgbClr val="C7DDF1"/>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8" name="Sentence stem">
            <a:extLst>
              <a:ext uri="{FF2B5EF4-FFF2-40B4-BE49-F238E27FC236}">
                <a16:creationId xmlns:a16="http://schemas.microsoft.com/office/drawing/2014/main" id="{51FBAF18-7324-06C4-EDC1-BA1C07448FE3}"/>
              </a:ext>
            </a:extLst>
          </p:cNvPr>
          <p:cNvSpPr txBox="1"/>
          <p:nvPr/>
        </p:nvSpPr>
        <p:spPr>
          <a:xfrm>
            <a:off x="734150" y="1002206"/>
            <a:ext cx="6629176"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Useful sources of contextual information:</a:t>
            </a:r>
          </a:p>
        </p:txBody>
      </p:sp>
      <p:sp>
        <p:nvSpPr>
          <p:cNvPr id="13" name="bulletText1">
            <a:extLst>
              <a:ext uri="{FF2B5EF4-FFF2-40B4-BE49-F238E27FC236}">
                <a16:creationId xmlns:a16="http://schemas.microsoft.com/office/drawing/2014/main" id="{1A888DB7-7699-4793-8D18-791EAB9E320D}"/>
              </a:ext>
            </a:extLst>
          </p:cNvPr>
          <p:cNvSpPr txBox="1"/>
          <p:nvPr/>
        </p:nvSpPr>
        <p:spPr>
          <a:xfrm>
            <a:off x="1345970" y="2444421"/>
            <a:ext cx="4626491"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country profiles</a:t>
            </a:r>
          </a:p>
        </p:txBody>
      </p:sp>
      <p:sp>
        <p:nvSpPr>
          <p:cNvPr id="14" name="bulletText2">
            <a:extLst>
              <a:ext uri="{FF2B5EF4-FFF2-40B4-BE49-F238E27FC236}">
                <a16:creationId xmlns:a16="http://schemas.microsoft.com/office/drawing/2014/main" id="{D712CC60-CE7B-4135-B74A-1E3EAD1A9728}"/>
              </a:ext>
            </a:extLst>
          </p:cNvPr>
          <p:cNvSpPr txBox="1"/>
          <p:nvPr/>
        </p:nvSpPr>
        <p:spPr>
          <a:xfrm>
            <a:off x="1344533" y="3386424"/>
            <a:ext cx="452872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health sector reviews</a:t>
            </a:r>
          </a:p>
        </p:txBody>
      </p:sp>
      <p:sp>
        <p:nvSpPr>
          <p:cNvPr id="15" name="bulletText3">
            <a:extLst>
              <a:ext uri="{FF2B5EF4-FFF2-40B4-BE49-F238E27FC236}">
                <a16:creationId xmlns:a16="http://schemas.microsoft.com/office/drawing/2014/main" id="{315247FE-E925-4CFA-A1E3-58C2C4C99F64}"/>
              </a:ext>
            </a:extLst>
          </p:cNvPr>
          <p:cNvSpPr txBox="1"/>
          <p:nvPr/>
        </p:nvSpPr>
        <p:spPr>
          <a:xfrm>
            <a:off x="1339406" y="4328427"/>
            <a:ext cx="463305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country policies and plans</a:t>
            </a:r>
          </a:p>
        </p:txBody>
      </p:sp>
      <p:sp>
        <p:nvSpPr>
          <p:cNvPr id="34" name="bulletText4">
            <a:extLst>
              <a:ext uri="{FF2B5EF4-FFF2-40B4-BE49-F238E27FC236}">
                <a16:creationId xmlns:a16="http://schemas.microsoft.com/office/drawing/2014/main" id="{8F83E106-9B3E-44AD-9316-43A6FF900467}"/>
              </a:ext>
            </a:extLst>
          </p:cNvPr>
          <p:cNvSpPr txBox="1"/>
          <p:nvPr/>
        </p:nvSpPr>
        <p:spPr>
          <a:xfrm>
            <a:off x="1368602" y="5267776"/>
            <a:ext cx="460385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country statistics bulletins</a:t>
            </a:r>
          </a:p>
        </p:txBody>
      </p:sp>
      <p:sp>
        <p:nvSpPr>
          <p:cNvPr id="40" name="bulletText7">
            <a:extLst>
              <a:ext uri="{FF2B5EF4-FFF2-40B4-BE49-F238E27FC236}">
                <a16:creationId xmlns:a16="http://schemas.microsoft.com/office/drawing/2014/main" id="{CBE1C87D-66C2-4D81-AEEB-191DD2EA3AE8}"/>
              </a:ext>
            </a:extLst>
          </p:cNvPr>
          <p:cNvSpPr txBox="1"/>
          <p:nvPr/>
        </p:nvSpPr>
        <p:spPr>
          <a:xfrm>
            <a:off x="6829061" y="2429265"/>
            <a:ext cx="4626491"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WHO, UN and World Bank </a:t>
            </a:r>
            <a:br>
              <a:rPr lang="en-GB" sz="2400" dirty="0">
                <a:solidFill>
                  <a:schemeClr val="tx1">
                    <a:lumMod val="65000"/>
                    <a:lumOff val="35000"/>
                  </a:schemeClr>
                </a:solidFill>
              </a:rPr>
            </a:br>
            <a:r>
              <a:rPr lang="en-GB" sz="2400" dirty="0">
                <a:solidFill>
                  <a:schemeClr val="tx1">
                    <a:lumMod val="65000"/>
                    <a:lumOff val="35000"/>
                  </a:schemeClr>
                </a:solidFill>
              </a:rPr>
              <a:t>health indicators</a:t>
            </a:r>
          </a:p>
        </p:txBody>
      </p:sp>
      <p:sp>
        <p:nvSpPr>
          <p:cNvPr id="41" name="bulletText8">
            <a:extLst>
              <a:ext uri="{FF2B5EF4-FFF2-40B4-BE49-F238E27FC236}">
                <a16:creationId xmlns:a16="http://schemas.microsoft.com/office/drawing/2014/main" id="{DE7C6786-5C51-4D6E-AB52-1D692EEBF509}"/>
              </a:ext>
            </a:extLst>
          </p:cNvPr>
          <p:cNvSpPr txBox="1"/>
          <p:nvPr/>
        </p:nvSpPr>
        <p:spPr>
          <a:xfrm>
            <a:off x="6839032" y="3648054"/>
            <a:ext cx="452872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household survey reports</a:t>
            </a:r>
          </a:p>
        </p:txBody>
      </p:sp>
      <p:sp>
        <p:nvSpPr>
          <p:cNvPr id="45" name="bulletText9">
            <a:extLst>
              <a:ext uri="{FF2B5EF4-FFF2-40B4-BE49-F238E27FC236}">
                <a16:creationId xmlns:a16="http://schemas.microsoft.com/office/drawing/2014/main" id="{9EBEB7A8-D1F5-4579-92F9-24EF95546166}"/>
              </a:ext>
            </a:extLst>
          </p:cNvPr>
          <p:cNvSpPr txBox="1"/>
          <p:nvPr/>
        </p:nvSpPr>
        <p:spPr>
          <a:xfrm>
            <a:off x="6833905" y="4589951"/>
            <a:ext cx="463305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qualitative studies</a:t>
            </a:r>
          </a:p>
        </p:txBody>
      </p:sp>
      <p:pic>
        <p:nvPicPr>
          <p:cNvPr id="32" name="bullet01">
            <a:extLst>
              <a:ext uri="{FF2B5EF4-FFF2-40B4-BE49-F238E27FC236}">
                <a16:creationId xmlns:a16="http://schemas.microsoft.com/office/drawing/2014/main" id="{E1A0932E-3F6A-45E9-BDCE-C07340C126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6073" y="2608393"/>
            <a:ext cx="117692" cy="122400"/>
          </a:xfrm>
          <a:prstGeom prst="rect">
            <a:avLst/>
          </a:prstGeom>
        </p:spPr>
      </p:pic>
      <p:pic>
        <p:nvPicPr>
          <p:cNvPr id="33" name="bullet02">
            <a:extLst>
              <a:ext uri="{FF2B5EF4-FFF2-40B4-BE49-F238E27FC236}">
                <a16:creationId xmlns:a16="http://schemas.microsoft.com/office/drawing/2014/main" id="{DC66DBF6-E47D-417A-AA54-7F78C177FE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4139" y="3541114"/>
            <a:ext cx="117692" cy="122400"/>
          </a:xfrm>
          <a:prstGeom prst="rect">
            <a:avLst/>
          </a:prstGeom>
        </p:spPr>
      </p:pic>
      <p:pic>
        <p:nvPicPr>
          <p:cNvPr id="55" name="bullet03">
            <a:extLst>
              <a:ext uri="{FF2B5EF4-FFF2-40B4-BE49-F238E27FC236}">
                <a16:creationId xmlns:a16="http://schemas.microsoft.com/office/drawing/2014/main" id="{1EEA76C8-0CC9-4705-86CC-2D229F933A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4139" y="4467551"/>
            <a:ext cx="117692" cy="122400"/>
          </a:xfrm>
          <a:prstGeom prst="rect">
            <a:avLst/>
          </a:prstGeom>
        </p:spPr>
      </p:pic>
      <p:pic>
        <p:nvPicPr>
          <p:cNvPr id="56" name="bullet04">
            <a:extLst>
              <a:ext uri="{FF2B5EF4-FFF2-40B4-BE49-F238E27FC236}">
                <a16:creationId xmlns:a16="http://schemas.microsoft.com/office/drawing/2014/main" id="{EABDCB6C-55F0-4FF8-B2A0-5EDE3709DC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4139" y="5416499"/>
            <a:ext cx="117692" cy="122400"/>
          </a:xfrm>
          <a:prstGeom prst="rect">
            <a:avLst/>
          </a:prstGeom>
        </p:spPr>
      </p:pic>
      <p:pic>
        <p:nvPicPr>
          <p:cNvPr id="59" name="bullet07">
            <a:extLst>
              <a:ext uri="{FF2B5EF4-FFF2-40B4-BE49-F238E27FC236}">
                <a16:creationId xmlns:a16="http://schemas.microsoft.com/office/drawing/2014/main" id="{33364EC5-0612-4D32-8839-98B17E552A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9164" y="2577317"/>
            <a:ext cx="117692" cy="122400"/>
          </a:xfrm>
          <a:prstGeom prst="rect">
            <a:avLst/>
          </a:prstGeom>
        </p:spPr>
      </p:pic>
      <p:pic>
        <p:nvPicPr>
          <p:cNvPr id="60" name="bullet08">
            <a:extLst>
              <a:ext uri="{FF2B5EF4-FFF2-40B4-BE49-F238E27FC236}">
                <a16:creationId xmlns:a16="http://schemas.microsoft.com/office/drawing/2014/main" id="{60B10202-E17C-4668-91FD-6A60B6F577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8485" y="3802744"/>
            <a:ext cx="117692" cy="122400"/>
          </a:xfrm>
          <a:prstGeom prst="rect">
            <a:avLst/>
          </a:prstGeom>
        </p:spPr>
      </p:pic>
      <p:pic>
        <p:nvPicPr>
          <p:cNvPr id="61" name="bullet09">
            <a:extLst>
              <a:ext uri="{FF2B5EF4-FFF2-40B4-BE49-F238E27FC236}">
                <a16:creationId xmlns:a16="http://schemas.microsoft.com/office/drawing/2014/main" id="{8258CD6C-044B-46D1-9F56-9F07CEE68E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8485" y="4742752"/>
            <a:ext cx="117692" cy="122400"/>
          </a:xfrm>
          <a:prstGeom prst="rect">
            <a:avLst/>
          </a:prstGeom>
        </p:spPr>
      </p:pic>
    </p:spTree>
    <p:custDataLst>
      <p:tags r:id="rId1"/>
    </p:custDataLst>
    <p:extLst>
      <p:ext uri="{BB962C8B-B14F-4D97-AF65-F5344CB8AC3E}">
        <p14:creationId xmlns:p14="http://schemas.microsoft.com/office/powerpoint/2010/main" val="416185147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500"/>
                                        <p:tgtEl>
                                          <p:spTgt spid="28"/>
                                        </p:tgtEl>
                                      </p:cBhvr>
                                    </p:animEffect>
                                  </p:childTnLst>
                                </p:cTn>
                              </p:par>
                            </p:childTnLst>
                          </p:cTn>
                        </p:par>
                        <p:par>
                          <p:cTn id="13" fill="hold">
                            <p:stCondLst>
                              <p:cond delay="500"/>
                            </p:stCondLst>
                            <p:childTnLst>
                              <p:par>
                                <p:cTn id="14" presetID="31" presetClass="entr" presetSubtype="0"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p:cTn id="16" dur="500" fill="hold"/>
                                        <p:tgtEl>
                                          <p:spTgt spid="32"/>
                                        </p:tgtEl>
                                        <p:attrNameLst>
                                          <p:attrName>ppt_w</p:attrName>
                                        </p:attrNameLst>
                                      </p:cBhvr>
                                      <p:tavLst>
                                        <p:tav tm="0">
                                          <p:val>
                                            <p:fltVal val="0"/>
                                          </p:val>
                                        </p:tav>
                                        <p:tav tm="100000">
                                          <p:val>
                                            <p:strVal val="#ppt_w"/>
                                          </p:val>
                                        </p:tav>
                                      </p:tavLst>
                                    </p:anim>
                                    <p:anim calcmode="lin" valueType="num">
                                      <p:cBhvr>
                                        <p:cTn id="17" dur="500" fill="hold"/>
                                        <p:tgtEl>
                                          <p:spTgt spid="32"/>
                                        </p:tgtEl>
                                        <p:attrNameLst>
                                          <p:attrName>ppt_h</p:attrName>
                                        </p:attrNameLst>
                                      </p:cBhvr>
                                      <p:tavLst>
                                        <p:tav tm="0">
                                          <p:val>
                                            <p:fltVal val="0"/>
                                          </p:val>
                                        </p:tav>
                                        <p:tav tm="100000">
                                          <p:val>
                                            <p:strVal val="#ppt_h"/>
                                          </p:val>
                                        </p:tav>
                                      </p:tavLst>
                                    </p:anim>
                                    <p:anim calcmode="lin" valueType="num">
                                      <p:cBhvr>
                                        <p:cTn id="18" dur="500" fill="hold"/>
                                        <p:tgtEl>
                                          <p:spTgt spid="32"/>
                                        </p:tgtEl>
                                        <p:attrNameLst>
                                          <p:attrName>style.rotation</p:attrName>
                                        </p:attrNameLst>
                                      </p:cBhvr>
                                      <p:tavLst>
                                        <p:tav tm="0">
                                          <p:val>
                                            <p:fltVal val="90"/>
                                          </p:val>
                                        </p:tav>
                                        <p:tav tm="100000">
                                          <p:val>
                                            <p:fltVal val="0"/>
                                          </p:val>
                                        </p:tav>
                                      </p:tavLst>
                                    </p:anim>
                                    <p:animEffect transition="in" filter="fade">
                                      <p:cBhvr>
                                        <p:cTn id="19" dur="500"/>
                                        <p:tgtEl>
                                          <p:spTgt spid="32"/>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nodeType="clickEffect">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cBhvr>
                                        <p:cTn id="28" dur="500" fill="hold"/>
                                        <p:tgtEl>
                                          <p:spTgt spid="33"/>
                                        </p:tgtEl>
                                        <p:attrNameLst>
                                          <p:attrName>ppt_w</p:attrName>
                                        </p:attrNameLst>
                                      </p:cBhvr>
                                      <p:tavLst>
                                        <p:tav tm="0">
                                          <p:val>
                                            <p:fltVal val="0"/>
                                          </p:val>
                                        </p:tav>
                                        <p:tav tm="100000">
                                          <p:val>
                                            <p:strVal val="#ppt_w"/>
                                          </p:val>
                                        </p:tav>
                                      </p:tavLst>
                                    </p:anim>
                                    <p:anim calcmode="lin" valueType="num">
                                      <p:cBhvr>
                                        <p:cTn id="29" dur="500" fill="hold"/>
                                        <p:tgtEl>
                                          <p:spTgt spid="33"/>
                                        </p:tgtEl>
                                        <p:attrNameLst>
                                          <p:attrName>ppt_h</p:attrName>
                                        </p:attrNameLst>
                                      </p:cBhvr>
                                      <p:tavLst>
                                        <p:tav tm="0">
                                          <p:val>
                                            <p:fltVal val="0"/>
                                          </p:val>
                                        </p:tav>
                                        <p:tav tm="100000">
                                          <p:val>
                                            <p:strVal val="#ppt_h"/>
                                          </p:val>
                                        </p:tav>
                                      </p:tavLst>
                                    </p:anim>
                                    <p:anim calcmode="lin" valueType="num">
                                      <p:cBhvr>
                                        <p:cTn id="30" dur="500" fill="hold"/>
                                        <p:tgtEl>
                                          <p:spTgt spid="33"/>
                                        </p:tgtEl>
                                        <p:attrNameLst>
                                          <p:attrName>style.rotation</p:attrName>
                                        </p:attrNameLst>
                                      </p:cBhvr>
                                      <p:tavLst>
                                        <p:tav tm="0">
                                          <p:val>
                                            <p:fltVal val="90"/>
                                          </p:val>
                                        </p:tav>
                                        <p:tav tm="100000">
                                          <p:val>
                                            <p:fltVal val="0"/>
                                          </p:val>
                                        </p:tav>
                                      </p:tavLst>
                                    </p:anim>
                                    <p:animEffect transition="in" filter="fade">
                                      <p:cBhvr>
                                        <p:cTn id="31" dur="500"/>
                                        <p:tgtEl>
                                          <p:spTgt spid="33"/>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31" presetClass="entr" presetSubtype="0" fill="hold" nodeType="clickEffect">
                                  <p:stCondLst>
                                    <p:cond delay="0"/>
                                  </p:stCondLst>
                                  <p:childTnLst>
                                    <p:set>
                                      <p:cBhvr>
                                        <p:cTn id="39" dur="1" fill="hold">
                                          <p:stCondLst>
                                            <p:cond delay="0"/>
                                          </p:stCondLst>
                                        </p:cTn>
                                        <p:tgtEl>
                                          <p:spTgt spid="55"/>
                                        </p:tgtEl>
                                        <p:attrNameLst>
                                          <p:attrName>style.visibility</p:attrName>
                                        </p:attrNameLst>
                                      </p:cBhvr>
                                      <p:to>
                                        <p:strVal val="visible"/>
                                      </p:to>
                                    </p:set>
                                    <p:anim calcmode="lin" valueType="num">
                                      <p:cBhvr>
                                        <p:cTn id="40" dur="500" fill="hold"/>
                                        <p:tgtEl>
                                          <p:spTgt spid="55"/>
                                        </p:tgtEl>
                                        <p:attrNameLst>
                                          <p:attrName>ppt_w</p:attrName>
                                        </p:attrNameLst>
                                      </p:cBhvr>
                                      <p:tavLst>
                                        <p:tav tm="0">
                                          <p:val>
                                            <p:fltVal val="0"/>
                                          </p:val>
                                        </p:tav>
                                        <p:tav tm="100000">
                                          <p:val>
                                            <p:strVal val="#ppt_w"/>
                                          </p:val>
                                        </p:tav>
                                      </p:tavLst>
                                    </p:anim>
                                    <p:anim calcmode="lin" valueType="num">
                                      <p:cBhvr>
                                        <p:cTn id="41" dur="500" fill="hold"/>
                                        <p:tgtEl>
                                          <p:spTgt spid="55"/>
                                        </p:tgtEl>
                                        <p:attrNameLst>
                                          <p:attrName>ppt_h</p:attrName>
                                        </p:attrNameLst>
                                      </p:cBhvr>
                                      <p:tavLst>
                                        <p:tav tm="0">
                                          <p:val>
                                            <p:fltVal val="0"/>
                                          </p:val>
                                        </p:tav>
                                        <p:tav tm="100000">
                                          <p:val>
                                            <p:strVal val="#ppt_h"/>
                                          </p:val>
                                        </p:tav>
                                      </p:tavLst>
                                    </p:anim>
                                    <p:anim calcmode="lin" valueType="num">
                                      <p:cBhvr>
                                        <p:cTn id="42" dur="500" fill="hold"/>
                                        <p:tgtEl>
                                          <p:spTgt spid="55"/>
                                        </p:tgtEl>
                                        <p:attrNameLst>
                                          <p:attrName>style.rotation</p:attrName>
                                        </p:attrNameLst>
                                      </p:cBhvr>
                                      <p:tavLst>
                                        <p:tav tm="0">
                                          <p:val>
                                            <p:fltVal val="90"/>
                                          </p:val>
                                        </p:tav>
                                        <p:tav tm="100000">
                                          <p:val>
                                            <p:fltVal val="0"/>
                                          </p:val>
                                        </p:tav>
                                      </p:tavLst>
                                    </p:anim>
                                    <p:animEffect transition="in" filter="fade">
                                      <p:cBhvr>
                                        <p:cTn id="43" dur="500"/>
                                        <p:tgtEl>
                                          <p:spTgt spid="55"/>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31" presetClass="entr" presetSubtype="0" fill="hold" nodeType="clickEffect">
                                  <p:stCondLst>
                                    <p:cond delay="0"/>
                                  </p:stCondLst>
                                  <p:childTnLst>
                                    <p:set>
                                      <p:cBhvr>
                                        <p:cTn id="51" dur="1" fill="hold">
                                          <p:stCondLst>
                                            <p:cond delay="0"/>
                                          </p:stCondLst>
                                        </p:cTn>
                                        <p:tgtEl>
                                          <p:spTgt spid="56"/>
                                        </p:tgtEl>
                                        <p:attrNameLst>
                                          <p:attrName>style.visibility</p:attrName>
                                        </p:attrNameLst>
                                      </p:cBhvr>
                                      <p:to>
                                        <p:strVal val="visible"/>
                                      </p:to>
                                    </p:set>
                                    <p:anim calcmode="lin" valueType="num">
                                      <p:cBhvr>
                                        <p:cTn id="52" dur="500" fill="hold"/>
                                        <p:tgtEl>
                                          <p:spTgt spid="56"/>
                                        </p:tgtEl>
                                        <p:attrNameLst>
                                          <p:attrName>ppt_w</p:attrName>
                                        </p:attrNameLst>
                                      </p:cBhvr>
                                      <p:tavLst>
                                        <p:tav tm="0">
                                          <p:val>
                                            <p:fltVal val="0"/>
                                          </p:val>
                                        </p:tav>
                                        <p:tav tm="100000">
                                          <p:val>
                                            <p:strVal val="#ppt_w"/>
                                          </p:val>
                                        </p:tav>
                                      </p:tavLst>
                                    </p:anim>
                                    <p:anim calcmode="lin" valueType="num">
                                      <p:cBhvr>
                                        <p:cTn id="53" dur="500" fill="hold"/>
                                        <p:tgtEl>
                                          <p:spTgt spid="56"/>
                                        </p:tgtEl>
                                        <p:attrNameLst>
                                          <p:attrName>ppt_h</p:attrName>
                                        </p:attrNameLst>
                                      </p:cBhvr>
                                      <p:tavLst>
                                        <p:tav tm="0">
                                          <p:val>
                                            <p:fltVal val="0"/>
                                          </p:val>
                                        </p:tav>
                                        <p:tav tm="100000">
                                          <p:val>
                                            <p:strVal val="#ppt_h"/>
                                          </p:val>
                                        </p:tav>
                                      </p:tavLst>
                                    </p:anim>
                                    <p:anim calcmode="lin" valueType="num">
                                      <p:cBhvr>
                                        <p:cTn id="54" dur="500" fill="hold"/>
                                        <p:tgtEl>
                                          <p:spTgt spid="56"/>
                                        </p:tgtEl>
                                        <p:attrNameLst>
                                          <p:attrName>style.rotation</p:attrName>
                                        </p:attrNameLst>
                                      </p:cBhvr>
                                      <p:tavLst>
                                        <p:tav tm="0">
                                          <p:val>
                                            <p:fltVal val="90"/>
                                          </p:val>
                                        </p:tav>
                                        <p:tav tm="100000">
                                          <p:val>
                                            <p:fltVal val="0"/>
                                          </p:val>
                                        </p:tav>
                                      </p:tavLst>
                                    </p:anim>
                                    <p:animEffect transition="in" filter="fade">
                                      <p:cBhvr>
                                        <p:cTn id="55" dur="500"/>
                                        <p:tgtEl>
                                          <p:spTgt spid="56"/>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left)">
                                      <p:cBhvr>
                                        <p:cTn id="64" dur="500"/>
                                        <p:tgtEl>
                                          <p:spTgt spid="29"/>
                                        </p:tgtEl>
                                      </p:cBhvr>
                                    </p:animEffect>
                                  </p:childTnLst>
                                </p:cTn>
                              </p:par>
                            </p:childTnLst>
                          </p:cTn>
                        </p:par>
                        <p:par>
                          <p:cTn id="65" fill="hold">
                            <p:stCondLst>
                              <p:cond delay="500"/>
                            </p:stCondLst>
                            <p:childTnLst>
                              <p:par>
                                <p:cTn id="66" presetID="31" presetClass="entr" presetSubtype="0" fill="hold" nodeType="afterEffect">
                                  <p:stCondLst>
                                    <p:cond delay="0"/>
                                  </p:stCondLst>
                                  <p:childTnLst>
                                    <p:set>
                                      <p:cBhvr>
                                        <p:cTn id="67" dur="1" fill="hold">
                                          <p:stCondLst>
                                            <p:cond delay="0"/>
                                          </p:stCondLst>
                                        </p:cTn>
                                        <p:tgtEl>
                                          <p:spTgt spid="59"/>
                                        </p:tgtEl>
                                        <p:attrNameLst>
                                          <p:attrName>style.visibility</p:attrName>
                                        </p:attrNameLst>
                                      </p:cBhvr>
                                      <p:to>
                                        <p:strVal val="visible"/>
                                      </p:to>
                                    </p:set>
                                    <p:anim calcmode="lin" valueType="num">
                                      <p:cBhvr>
                                        <p:cTn id="68" dur="500" fill="hold"/>
                                        <p:tgtEl>
                                          <p:spTgt spid="59"/>
                                        </p:tgtEl>
                                        <p:attrNameLst>
                                          <p:attrName>ppt_w</p:attrName>
                                        </p:attrNameLst>
                                      </p:cBhvr>
                                      <p:tavLst>
                                        <p:tav tm="0">
                                          <p:val>
                                            <p:fltVal val="0"/>
                                          </p:val>
                                        </p:tav>
                                        <p:tav tm="100000">
                                          <p:val>
                                            <p:strVal val="#ppt_w"/>
                                          </p:val>
                                        </p:tav>
                                      </p:tavLst>
                                    </p:anim>
                                    <p:anim calcmode="lin" valueType="num">
                                      <p:cBhvr>
                                        <p:cTn id="69" dur="500" fill="hold"/>
                                        <p:tgtEl>
                                          <p:spTgt spid="59"/>
                                        </p:tgtEl>
                                        <p:attrNameLst>
                                          <p:attrName>ppt_h</p:attrName>
                                        </p:attrNameLst>
                                      </p:cBhvr>
                                      <p:tavLst>
                                        <p:tav tm="0">
                                          <p:val>
                                            <p:fltVal val="0"/>
                                          </p:val>
                                        </p:tav>
                                        <p:tav tm="100000">
                                          <p:val>
                                            <p:strVal val="#ppt_h"/>
                                          </p:val>
                                        </p:tav>
                                      </p:tavLst>
                                    </p:anim>
                                    <p:anim calcmode="lin" valueType="num">
                                      <p:cBhvr>
                                        <p:cTn id="70" dur="500" fill="hold"/>
                                        <p:tgtEl>
                                          <p:spTgt spid="59"/>
                                        </p:tgtEl>
                                        <p:attrNameLst>
                                          <p:attrName>style.rotation</p:attrName>
                                        </p:attrNameLst>
                                      </p:cBhvr>
                                      <p:tavLst>
                                        <p:tav tm="0">
                                          <p:val>
                                            <p:fltVal val="90"/>
                                          </p:val>
                                        </p:tav>
                                        <p:tav tm="100000">
                                          <p:val>
                                            <p:fltVal val="0"/>
                                          </p:val>
                                        </p:tav>
                                      </p:tavLst>
                                    </p:anim>
                                    <p:animEffect transition="in" filter="fade">
                                      <p:cBhvr>
                                        <p:cTn id="71" dur="500"/>
                                        <p:tgtEl>
                                          <p:spTgt spid="59"/>
                                        </p:tgtEl>
                                      </p:cBhvr>
                                    </p:animEffect>
                                  </p:childTnLst>
                                </p:cTn>
                              </p:par>
                            </p:childTnLst>
                          </p:cTn>
                        </p:par>
                        <p:par>
                          <p:cTn id="72" fill="hold">
                            <p:stCondLst>
                              <p:cond delay="1000"/>
                            </p:stCondLst>
                            <p:childTnLst>
                              <p:par>
                                <p:cTn id="73" presetID="10" presetClass="entr" presetSubtype="0" fill="hold" grpId="0" nodeType="after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fade">
                                      <p:cBhvr>
                                        <p:cTn id="75" dur="500"/>
                                        <p:tgtEl>
                                          <p:spTgt spid="40"/>
                                        </p:tgtEl>
                                      </p:cBhvr>
                                    </p:animEffect>
                                  </p:childTnLst>
                                </p:cTn>
                              </p:par>
                            </p:childTnLst>
                          </p:cTn>
                        </p:par>
                      </p:childTnLst>
                    </p:cTn>
                  </p:par>
                  <p:par>
                    <p:cTn id="76" fill="hold">
                      <p:stCondLst>
                        <p:cond delay="indefinite"/>
                      </p:stCondLst>
                      <p:childTnLst>
                        <p:par>
                          <p:cTn id="77" fill="hold">
                            <p:stCondLst>
                              <p:cond delay="0"/>
                            </p:stCondLst>
                            <p:childTnLst>
                              <p:par>
                                <p:cTn id="78" presetID="31" presetClass="entr" presetSubtype="0" fill="hold" nodeType="clickEffect">
                                  <p:stCondLst>
                                    <p:cond delay="0"/>
                                  </p:stCondLst>
                                  <p:childTnLst>
                                    <p:set>
                                      <p:cBhvr>
                                        <p:cTn id="79" dur="1" fill="hold">
                                          <p:stCondLst>
                                            <p:cond delay="0"/>
                                          </p:stCondLst>
                                        </p:cTn>
                                        <p:tgtEl>
                                          <p:spTgt spid="60"/>
                                        </p:tgtEl>
                                        <p:attrNameLst>
                                          <p:attrName>style.visibility</p:attrName>
                                        </p:attrNameLst>
                                      </p:cBhvr>
                                      <p:to>
                                        <p:strVal val="visible"/>
                                      </p:to>
                                    </p:set>
                                    <p:anim calcmode="lin" valueType="num">
                                      <p:cBhvr>
                                        <p:cTn id="80" dur="500" fill="hold"/>
                                        <p:tgtEl>
                                          <p:spTgt spid="60"/>
                                        </p:tgtEl>
                                        <p:attrNameLst>
                                          <p:attrName>ppt_w</p:attrName>
                                        </p:attrNameLst>
                                      </p:cBhvr>
                                      <p:tavLst>
                                        <p:tav tm="0">
                                          <p:val>
                                            <p:fltVal val="0"/>
                                          </p:val>
                                        </p:tav>
                                        <p:tav tm="100000">
                                          <p:val>
                                            <p:strVal val="#ppt_w"/>
                                          </p:val>
                                        </p:tav>
                                      </p:tavLst>
                                    </p:anim>
                                    <p:anim calcmode="lin" valueType="num">
                                      <p:cBhvr>
                                        <p:cTn id="81" dur="500" fill="hold"/>
                                        <p:tgtEl>
                                          <p:spTgt spid="60"/>
                                        </p:tgtEl>
                                        <p:attrNameLst>
                                          <p:attrName>ppt_h</p:attrName>
                                        </p:attrNameLst>
                                      </p:cBhvr>
                                      <p:tavLst>
                                        <p:tav tm="0">
                                          <p:val>
                                            <p:fltVal val="0"/>
                                          </p:val>
                                        </p:tav>
                                        <p:tav tm="100000">
                                          <p:val>
                                            <p:strVal val="#ppt_h"/>
                                          </p:val>
                                        </p:tav>
                                      </p:tavLst>
                                    </p:anim>
                                    <p:anim calcmode="lin" valueType="num">
                                      <p:cBhvr>
                                        <p:cTn id="82" dur="500" fill="hold"/>
                                        <p:tgtEl>
                                          <p:spTgt spid="60"/>
                                        </p:tgtEl>
                                        <p:attrNameLst>
                                          <p:attrName>style.rotation</p:attrName>
                                        </p:attrNameLst>
                                      </p:cBhvr>
                                      <p:tavLst>
                                        <p:tav tm="0">
                                          <p:val>
                                            <p:fltVal val="90"/>
                                          </p:val>
                                        </p:tav>
                                        <p:tav tm="100000">
                                          <p:val>
                                            <p:fltVal val="0"/>
                                          </p:val>
                                        </p:tav>
                                      </p:tavLst>
                                    </p:anim>
                                    <p:animEffect transition="in" filter="fade">
                                      <p:cBhvr>
                                        <p:cTn id="83" dur="500"/>
                                        <p:tgtEl>
                                          <p:spTgt spid="60"/>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41"/>
                                        </p:tgtEl>
                                        <p:attrNameLst>
                                          <p:attrName>style.visibility</p:attrName>
                                        </p:attrNameLst>
                                      </p:cBhvr>
                                      <p:to>
                                        <p:strVal val="visible"/>
                                      </p:to>
                                    </p:set>
                                    <p:animEffect transition="in" filter="fade">
                                      <p:cBhvr>
                                        <p:cTn id="87" dur="500"/>
                                        <p:tgtEl>
                                          <p:spTgt spid="41"/>
                                        </p:tgtEl>
                                      </p:cBhvr>
                                    </p:animEffect>
                                  </p:childTnLst>
                                </p:cTn>
                              </p:par>
                            </p:childTnLst>
                          </p:cTn>
                        </p:par>
                      </p:childTnLst>
                    </p:cTn>
                  </p:par>
                  <p:par>
                    <p:cTn id="88" fill="hold">
                      <p:stCondLst>
                        <p:cond delay="indefinite"/>
                      </p:stCondLst>
                      <p:childTnLst>
                        <p:par>
                          <p:cTn id="89" fill="hold">
                            <p:stCondLst>
                              <p:cond delay="0"/>
                            </p:stCondLst>
                            <p:childTnLst>
                              <p:par>
                                <p:cTn id="90" presetID="31" presetClass="entr" presetSubtype="0" fill="hold" nodeType="clickEffect">
                                  <p:stCondLst>
                                    <p:cond delay="0"/>
                                  </p:stCondLst>
                                  <p:childTnLst>
                                    <p:set>
                                      <p:cBhvr>
                                        <p:cTn id="91" dur="1" fill="hold">
                                          <p:stCondLst>
                                            <p:cond delay="0"/>
                                          </p:stCondLst>
                                        </p:cTn>
                                        <p:tgtEl>
                                          <p:spTgt spid="61"/>
                                        </p:tgtEl>
                                        <p:attrNameLst>
                                          <p:attrName>style.visibility</p:attrName>
                                        </p:attrNameLst>
                                      </p:cBhvr>
                                      <p:to>
                                        <p:strVal val="visible"/>
                                      </p:to>
                                    </p:set>
                                    <p:anim calcmode="lin" valueType="num">
                                      <p:cBhvr>
                                        <p:cTn id="92" dur="500" fill="hold"/>
                                        <p:tgtEl>
                                          <p:spTgt spid="61"/>
                                        </p:tgtEl>
                                        <p:attrNameLst>
                                          <p:attrName>ppt_w</p:attrName>
                                        </p:attrNameLst>
                                      </p:cBhvr>
                                      <p:tavLst>
                                        <p:tav tm="0">
                                          <p:val>
                                            <p:fltVal val="0"/>
                                          </p:val>
                                        </p:tav>
                                        <p:tav tm="100000">
                                          <p:val>
                                            <p:strVal val="#ppt_w"/>
                                          </p:val>
                                        </p:tav>
                                      </p:tavLst>
                                    </p:anim>
                                    <p:anim calcmode="lin" valueType="num">
                                      <p:cBhvr>
                                        <p:cTn id="93" dur="500" fill="hold"/>
                                        <p:tgtEl>
                                          <p:spTgt spid="61"/>
                                        </p:tgtEl>
                                        <p:attrNameLst>
                                          <p:attrName>ppt_h</p:attrName>
                                        </p:attrNameLst>
                                      </p:cBhvr>
                                      <p:tavLst>
                                        <p:tav tm="0">
                                          <p:val>
                                            <p:fltVal val="0"/>
                                          </p:val>
                                        </p:tav>
                                        <p:tav tm="100000">
                                          <p:val>
                                            <p:strVal val="#ppt_h"/>
                                          </p:val>
                                        </p:tav>
                                      </p:tavLst>
                                    </p:anim>
                                    <p:anim calcmode="lin" valueType="num">
                                      <p:cBhvr>
                                        <p:cTn id="94" dur="500" fill="hold"/>
                                        <p:tgtEl>
                                          <p:spTgt spid="61"/>
                                        </p:tgtEl>
                                        <p:attrNameLst>
                                          <p:attrName>style.rotation</p:attrName>
                                        </p:attrNameLst>
                                      </p:cBhvr>
                                      <p:tavLst>
                                        <p:tav tm="0">
                                          <p:val>
                                            <p:fltVal val="90"/>
                                          </p:val>
                                        </p:tav>
                                        <p:tav tm="100000">
                                          <p:val>
                                            <p:fltVal val="0"/>
                                          </p:val>
                                        </p:tav>
                                      </p:tavLst>
                                    </p:anim>
                                    <p:animEffect transition="in" filter="fade">
                                      <p:cBhvr>
                                        <p:cTn id="95" dur="500"/>
                                        <p:tgtEl>
                                          <p:spTgt spid="61"/>
                                        </p:tgtEl>
                                      </p:cBhvr>
                                    </p:animEffect>
                                  </p:childTnLst>
                                </p:cTn>
                              </p:par>
                            </p:childTnLst>
                          </p:cTn>
                        </p:par>
                        <p:par>
                          <p:cTn id="96" fill="hold">
                            <p:stCondLst>
                              <p:cond delay="500"/>
                            </p:stCondLst>
                            <p:childTnLst>
                              <p:par>
                                <p:cTn id="97" presetID="10" presetClass="entr" presetSubtype="0" fill="hold" grpId="0" nodeType="afterEffect">
                                  <p:stCondLst>
                                    <p:cond delay="0"/>
                                  </p:stCondLst>
                                  <p:childTnLst>
                                    <p:set>
                                      <p:cBhvr>
                                        <p:cTn id="98" dur="1" fill="hold">
                                          <p:stCondLst>
                                            <p:cond delay="0"/>
                                          </p:stCondLst>
                                        </p:cTn>
                                        <p:tgtEl>
                                          <p:spTgt spid="45"/>
                                        </p:tgtEl>
                                        <p:attrNameLst>
                                          <p:attrName>style.visibility</p:attrName>
                                        </p:attrNameLst>
                                      </p:cBhvr>
                                      <p:to>
                                        <p:strVal val="visible"/>
                                      </p:to>
                                    </p:set>
                                    <p:animEffect transition="in" filter="fade">
                                      <p:cBhvr>
                                        <p:cTn id="9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8" grpId="0"/>
      <p:bldP spid="13" grpId="0"/>
      <p:bldP spid="14" grpId="0"/>
      <p:bldP spid="15" grpId="0"/>
      <p:bldP spid="34" grpId="0"/>
      <p:bldP spid="40" grpId="0"/>
      <p:bldP spid="41" grpId="0"/>
      <p:bldP spid="4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754959" cy="611122"/>
            <a:chOff x="-1235" y="-815"/>
            <a:chExt cx="10754959"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49" y="21482"/>
              <a:ext cx="10019575" cy="584775"/>
            </a:xfrm>
            <a:prstGeom prst="rect">
              <a:avLst/>
            </a:prstGeom>
            <a:noFill/>
          </p:spPr>
          <p:txBody>
            <a:bodyPr wrap="square">
              <a:spAutoFit/>
            </a:bodyPr>
            <a:lstStyle/>
            <a:p>
              <a:r>
                <a:rPr lang="en-US" sz="3200" dirty="0">
                  <a:solidFill>
                    <a:srgbClr val="595959"/>
                  </a:solidFill>
                </a:rPr>
                <a:t>Data triangulation </a:t>
              </a:r>
              <a:endParaRPr lang="en-GB" sz="3200" dirty="0">
                <a:solidFill>
                  <a:srgbClr val="595959"/>
                </a:solidFill>
              </a:endParaRP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grpSp>
        <p:nvGrpSpPr>
          <p:cNvPr id="10" name="Cycle group">
            <a:extLst>
              <a:ext uri="{FF2B5EF4-FFF2-40B4-BE49-F238E27FC236}">
                <a16:creationId xmlns:a16="http://schemas.microsoft.com/office/drawing/2014/main" id="{6DD0DFF6-DBFE-479B-B0E5-D8F93F36AC36}"/>
              </a:ext>
            </a:extLst>
          </p:cNvPr>
          <p:cNvGrpSpPr/>
          <p:nvPr/>
        </p:nvGrpSpPr>
        <p:grpSpPr>
          <a:xfrm>
            <a:off x="1477950" y="799320"/>
            <a:ext cx="4521551" cy="5359344"/>
            <a:chOff x="2138721" y="618581"/>
            <a:chExt cx="4597200" cy="5590359"/>
          </a:xfrm>
        </p:grpSpPr>
        <p:sp>
          <p:nvSpPr>
            <p:cNvPr id="4" name="circle">
              <a:extLst>
                <a:ext uri="{FF2B5EF4-FFF2-40B4-BE49-F238E27FC236}">
                  <a16:creationId xmlns:a16="http://schemas.microsoft.com/office/drawing/2014/main" id="{7EE6D87A-9913-4712-A5FB-EAAB840F5397}"/>
                </a:ext>
              </a:extLst>
            </p:cNvPr>
            <p:cNvSpPr/>
            <p:nvPr/>
          </p:nvSpPr>
          <p:spPr>
            <a:xfrm>
              <a:off x="2138721" y="1611705"/>
              <a:ext cx="4597200" cy="4597235"/>
            </a:xfrm>
            <a:custGeom>
              <a:avLst/>
              <a:gdLst>
                <a:gd name="connsiteX0" fmla="*/ 0 w 4597200"/>
                <a:gd name="connsiteY0" fmla="*/ 2298618 h 4597235"/>
                <a:gd name="connsiteX1" fmla="*/ 2298600 w 4597200"/>
                <a:gd name="connsiteY1" fmla="*/ 0 h 4597235"/>
                <a:gd name="connsiteX2" fmla="*/ 4597200 w 4597200"/>
                <a:gd name="connsiteY2" fmla="*/ 2298618 h 4597235"/>
                <a:gd name="connsiteX3" fmla="*/ 2298600 w 4597200"/>
                <a:gd name="connsiteY3" fmla="*/ 4597236 h 4597235"/>
                <a:gd name="connsiteX4" fmla="*/ 0 w 4597200"/>
                <a:gd name="connsiteY4" fmla="*/ 2298618 h 4597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7200" h="4597235">
                  <a:moveTo>
                    <a:pt x="0" y="2298618"/>
                  </a:moveTo>
                  <a:cubicBezTo>
                    <a:pt x="0" y="1029126"/>
                    <a:pt x="1029118" y="0"/>
                    <a:pt x="2298600" y="0"/>
                  </a:cubicBezTo>
                  <a:cubicBezTo>
                    <a:pt x="3568082" y="0"/>
                    <a:pt x="4597200" y="1029126"/>
                    <a:pt x="4597200" y="2298618"/>
                  </a:cubicBezTo>
                  <a:cubicBezTo>
                    <a:pt x="4597200" y="3568110"/>
                    <a:pt x="3568082" y="4597236"/>
                    <a:pt x="2298600" y="4597236"/>
                  </a:cubicBezTo>
                  <a:cubicBezTo>
                    <a:pt x="1029118" y="4597236"/>
                    <a:pt x="0" y="3568110"/>
                    <a:pt x="0" y="2298618"/>
                  </a:cubicBezTo>
                  <a:close/>
                </a:path>
              </a:pathLst>
            </a:custGeom>
            <a:noFill/>
            <a:ln w="76200">
              <a:solidFill>
                <a:srgbClr val="31B09C"/>
              </a:solid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703724" tIns="703729" rIns="703724" bIns="703729" numCol="1" spcCol="1270" anchor="ctr" anchorCtr="0">
              <a:noAutofit/>
            </a:bodyPr>
            <a:lstStyle/>
            <a:p>
              <a:pPr marL="0" lvl="0" indent="0" algn="ctr" defTabSz="1066800">
                <a:spcBef>
                  <a:spcPct val="0"/>
                </a:spcBef>
                <a:buNone/>
              </a:pPr>
              <a:r>
                <a:rPr lang="en-GB" sz="2800" kern="1200" dirty="0">
                  <a:solidFill>
                    <a:srgbClr val="595959"/>
                  </a:solidFill>
                </a:rPr>
                <a:t>Data </a:t>
              </a:r>
            </a:p>
            <a:p>
              <a:pPr marL="0" lvl="0" indent="0" algn="ctr" defTabSz="1066800">
                <a:spcBef>
                  <a:spcPct val="0"/>
                </a:spcBef>
                <a:buNone/>
              </a:pPr>
              <a:r>
                <a:rPr lang="en-GB" sz="2800" kern="1200" dirty="0">
                  <a:solidFill>
                    <a:srgbClr val="595959"/>
                  </a:solidFill>
                </a:rPr>
                <a:t>interpretation</a:t>
              </a:r>
            </a:p>
            <a:p>
              <a:pPr marL="0" lvl="0" indent="0" algn="ctr" defTabSz="1066800">
                <a:spcBef>
                  <a:spcPct val="0"/>
                </a:spcBef>
                <a:buNone/>
              </a:pPr>
              <a:r>
                <a:rPr lang="en-GB" sz="2800" kern="1200" dirty="0">
                  <a:solidFill>
                    <a:srgbClr val="595959"/>
                  </a:solidFill>
                </a:rPr>
                <a:t>cycle</a:t>
              </a:r>
            </a:p>
          </p:txBody>
        </p:sp>
        <p:sp>
          <p:nvSpPr>
            <p:cNvPr id="5" name="01 Data review">
              <a:extLst>
                <a:ext uri="{FF2B5EF4-FFF2-40B4-BE49-F238E27FC236}">
                  <a16:creationId xmlns:a16="http://schemas.microsoft.com/office/drawing/2014/main" id="{40EAE8B1-318B-414C-AA22-30806DC28915}"/>
                </a:ext>
              </a:extLst>
            </p:cNvPr>
            <p:cNvSpPr/>
            <p:nvPr/>
          </p:nvSpPr>
          <p:spPr>
            <a:xfrm>
              <a:off x="3392503" y="618581"/>
              <a:ext cx="2089636" cy="2089636"/>
            </a:xfrm>
            <a:custGeom>
              <a:avLst/>
              <a:gdLst>
                <a:gd name="connsiteX0" fmla="*/ 0 w 2089636"/>
                <a:gd name="connsiteY0" fmla="*/ 1044818 h 2089636"/>
                <a:gd name="connsiteX1" fmla="*/ 1044818 w 2089636"/>
                <a:gd name="connsiteY1" fmla="*/ 0 h 2089636"/>
                <a:gd name="connsiteX2" fmla="*/ 2089636 w 2089636"/>
                <a:gd name="connsiteY2" fmla="*/ 1044818 h 2089636"/>
                <a:gd name="connsiteX3" fmla="*/ 1044818 w 2089636"/>
                <a:gd name="connsiteY3" fmla="*/ 2089636 h 2089636"/>
                <a:gd name="connsiteX4" fmla="*/ 0 w 2089636"/>
                <a:gd name="connsiteY4" fmla="*/ 1044818 h 2089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636" h="2089636">
                  <a:moveTo>
                    <a:pt x="0" y="1044818"/>
                  </a:moveTo>
                  <a:cubicBezTo>
                    <a:pt x="0" y="467781"/>
                    <a:pt x="467781" y="0"/>
                    <a:pt x="1044818" y="0"/>
                  </a:cubicBezTo>
                  <a:cubicBezTo>
                    <a:pt x="1621855" y="0"/>
                    <a:pt x="2089636" y="467781"/>
                    <a:pt x="2089636" y="1044818"/>
                  </a:cubicBezTo>
                  <a:cubicBezTo>
                    <a:pt x="2089636" y="1621855"/>
                    <a:pt x="1621855" y="2089636"/>
                    <a:pt x="1044818" y="2089636"/>
                  </a:cubicBezTo>
                  <a:cubicBezTo>
                    <a:pt x="467781" y="2089636"/>
                    <a:pt x="0" y="1621855"/>
                    <a:pt x="0" y="1044818"/>
                  </a:cubicBezTo>
                  <a:close/>
                </a:path>
              </a:pathLst>
            </a:custGeom>
            <a:solidFill>
              <a:srgbClr val="98D7CE"/>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306020" tIns="331420" rIns="306020" bIns="33142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rgbClr val="595959"/>
                  </a:solidFill>
                </a:rPr>
                <a:t>Data review</a:t>
              </a:r>
            </a:p>
          </p:txBody>
        </p:sp>
      </p:grpSp>
      <p:sp>
        <p:nvSpPr>
          <p:cNvPr id="23" name="02 contextual">
            <a:extLst>
              <a:ext uri="{FF2B5EF4-FFF2-40B4-BE49-F238E27FC236}">
                <a16:creationId xmlns:a16="http://schemas.microsoft.com/office/drawing/2014/main" id="{EBE3CADF-0312-421D-8D47-E537F126DE8C}"/>
              </a:ext>
            </a:extLst>
          </p:cNvPr>
          <p:cNvSpPr/>
          <p:nvPr/>
        </p:nvSpPr>
        <p:spPr>
          <a:xfrm>
            <a:off x="4876382" y="2197028"/>
            <a:ext cx="2089636" cy="2089636"/>
          </a:xfrm>
          <a:custGeom>
            <a:avLst/>
            <a:gdLst>
              <a:gd name="connsiteX0" fmla="*/ 0 w 2089636"/>
              <a:gd name="connsiteY0" fmla="*/ 1044818 h 2089636"/>
              <a:gd name="connsiteX1" fmla="*/ 1044818 w 2089636"/>
              <a:gd name="connsiteY1" fmla="*/ 0 h 2089636"/>
              <a:gd name="connsiteX2" fmla="*/ 2089636 w 2089636"/>
              <a:gd name="connsiteY2" fmla="*/ 1044818 h 2089636"/>
              <a:gd name="connsiteX3" fmla="*/ 1044818 w 2089636"/>
              <a:gd name="connsiteY3" fmla="*/ 2089636 h 2089636"/>
              <a:gd name="connsiteX4" fmla="*/ 0 w 2089636"/>
              <a:gd name="connsiteY4" fmla="*/ 1044818 h 2089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636" h="2089636">
                <a:moveTo>
                  <a:pt x="0" y="1044818"/>
                </a:moveTo>
                <a:cubicBezTo>
                  <a:pt x="0" y="467781"/>
                  <a:pt x="467781" y="0"/>
                  <a:pt x="1044818" y="0"/>
                </a:cubicBezTo>
                <a:cubicBezTo>
                  <a:pt x="1621855" y="0"/>
                  <a:pt x="2089636" y="467781"/>
                  <a:pt x="2089636" y="1044818"/>
                </a:cubicBezTo>
                <a:cubicBezTo>
                  <a:pt x="2089636" y="1621855"/>
                  <a:pt x="1621855" y="2089636"/>
                  <a:pt x="1044818" y="2089636"/>
                </a:cubicBezTo>
                <a:cubicBezTo>
                  <a:pt x="467781" y="2089636"/>
                  <a:pt x="0" y="1621855"/>
                  <a:pt x="0" y="1044818"/>
                </a:cubicBezTo>
                <a:close/>
              </a:path>
            </a:pathLst>
          </a:custGeom>
          <a:solidFill>
            <a:srgbClr val="98D7CE"/>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306020" tIns="331420" rIns="306020" bIns="33142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rgbClr val="595959"/>
                </a:solidFill>
              </a:rPr>
              <a:t>Use of contextual information</a:t>
            </a:r>
          </a:p>
        </p:txBody>
      </p:sp>
      <p:sp>
        <p:nvSpPr>
          <p:cNvPr id="18" name="03 data triangulation">
            <a:extLst>
              <a:ext uri="{FF2B5EF4-FFF2-40B4-BE49-F238E27FC236}">
                <a16:creationId xmlns:a16="http://schemas.microsoft.com/office/drawing/2014/main" id="{53A91BAC-6F28-47C1-8720-93BE37AB9FE5}"/>
              </a:ext>
            </a:extLst>
          </p:cNvPr>
          <p:cNvSpPr/>
          <p:nvPr/>
        </p:nvSpPr>
        <p:spPr>
          <a:xfrm>
            <a:off x="4073109" y="4695658"/>
            <a:ext cx="2089636" cy="2089636"/>
          </a:xfrm>
          <a:custGeom>
            <a:avLst/>
            <a:gdLst>
              <a:gd name="connsiteX0" fmla="*/ 0 w 2089636"/>
              <a:gd name="connsiteY0" fmla="*/ 1044818 h 2089636"/>
              <a:gd name="connsiteX1" fmla="*/ 1044818 w 2089636"/>
              <a:gd name="connsiteY1" fmla="*/ 0 h 2089636"/>
              <a:gd name="connsiteX2" fmla="*/ 2089636 w 2089636"/>
              <a:gd name="connsiteY2" fmla="*/ 1044818 h 2089636"/>
              <a:gd name="connsiteX3" fmla="*/ 1044818 w 2089636"/>
              <a:gd name="connsiteY3" fmla="*/ 2089636 h 2089636"/>
              <a:gd name="connsiteX4" fmla="*/ 0 w 2089636"/>
              <a:gd name="connsiteY4" fmla="*/ 1044818 h 2089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636" h="2089636">
                <a:moveTo>
                  <a:pt x="0" y="1044818"/>
                </a:moveTo>
                <a:cubicBezTo>
                  <a:pt x="0" y="467781"/>
                  <a:pt x="467781" y="0"/>
                  <a:pt x="1044818" y="0"/>
                </a:cubicBezTo>
                <a:cubicBezTo>
                  <a:pt x="1621855" y="0"/>
                  <a:pt x="2089636" y="467781"/>
                  <a:pt x="2089636" y="1044818"/>
                </a:cubicBezTo>
                <a:cubicBezTo>
                  <a:pt x="2089636" y="1621855"/>
                  <a:pt x="1621855" y="2089636"/>
                  <a:pt x="1044818" y="2089636"/>
                </a:cubicBezTo>
                <a:cubicBezTo>
                  <a:pt x="467781" y="2089636"/>
                  <a:pt x="0" y="1621855"/>
                  <a:pt x="0" y="1044818"/>
                </a:cubicBezTo>
                <a:close/>
              </a:path>
            </a:pathLst>
          </a:custGeom>
          <a:solidFill>
            <a:srgbClr val="98D7CE"/>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306020" tIns="331420" rIns="306020" bIns="33142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rgbClr val="595959"/>
                </a:solidFill>
              </a:rPr>
              <a:t>Data triangulation</a:t>
            </a:r>
          </a:p>
        </p:txBody>
      </p:sp>
      <p:sp>
        <p:nvSpPr>
          <p:cNvPr id="22" name="04 consultation with experts" hidden="1">
            <a:extLst>
              <a:ext uri="{FF2B5EF4-FFF2-40B4-BE49-F238E27FC236}">
                <a16:creationId xmlns:a16="http://schemas.microsoft.com/office/drawing/2014/main" id="{71A92197-FA2F-4F13-A5FE-6F9A12F43D12}"/>
              </a:ext>
            </a:extLst>
          </p:cNvPr>
          <p:cNvSpPr/>
          <p:nvPr/>
        </p:nvSpPr>
        <p:spPr>
          <a:xfrm>
            <a:off x="1180900" y="4695658"/>
            <a:ext cx="2089636" cy="2089636"/>
          </a:xfrm>
          <a:custGeom>
            <a:avLst/>
            <a:gdLst>
              <a:gd name="connsiteX0" fmla="*/ 0 w 2089636"/>
              <a:gd name="connsiteY0" fmla="*/ 1044818 h 2089636"/>
              <a:gd name="connsiteX1" fmla="*/ 1044818 w 2089636"/>
              <a:gd name="connsiteY1" fmla="*/ 0 h 2089636"/>
              <a:gd name="connsiteX2" fmla="*/ 2089636 w 2089636"/>
              <a:gd name="connsiteY2" fmla="*/ 1044818 h 2089636"/>
              <a:gd name="connsiteX3" fmla="*/ 1044818 w 2089636"/>
              <a:gd name="connsiteY3" fmla="*/ 2089636 h 2089636"/>
              <a:gd name="connsiteX4" fmla="*/ 0 w 2089636"/>
              <a:gd name="connsiteY4" fmla="*/ 1044818 h 2089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636" h="2089636">
                <a:moveTo>
                  <a:pt x="0" y="1044818"/>
                </a:moveTo>
                <a:cubicBezTo>
                  <a:pt x="0" y="467781"/>
                  <a:pt x="467781" y="0"/>
                  <a:pt x="1044818" y="0"/>
                </a:cubicBezTo>
                <a:cubicBezTo>
                  <a:pt x="1621855" y="0"/>
                  <a:pt x="2089636" y="467781"/>
                  <a:pt x="2089636" y="1044818"/>
                </a:cubicBezTo>
                <a:cubicBezTo>
                  <a:pt x="2089636" y="1621855"/>
                  <a:pt x="1621855" y="2089636"/>
                  <a:pt x="1044818" y="2089636"/>
                </a:cubicBezTo>
                <a:cubicBezTo>
                  <a:pt x="467781" y="2089636"/>
                  <a:pt x="0" y="1621855"/>
                  <a:pt x="0" y="1044818"/>
                </a:cubicBezTo>
                <a:close/>
              </a:path>
            </a:pathLst>
          </a:custGeom>
          <a:solidFill>
            <a:srgbClr val="98D7CE"/>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306020" tIns="331420" rIns="306020" bIns="33142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rgbClr val="595959"/>
                </a:solidFill>
              </a:rPr>
              <a:t>Consultation with experts</a:t>
            </a:r>
          </a:p>
        </p:txBody>
      </p:sp>
      <p:sp>
        <p:nvSpPr>
          <p:cNvPr id="24" name="05 further data analysis" hidden="1">
            <a:extLst>
              <a:ext uri="{FF2B5EF4-FFF2-40B4-BE49-F238E27FC236}">
                <a16:creationId xmlns:a16="http://schemas.microsoft.com/office/drawing/2014/main" id="{5B1F3D3C-978C-4FD7-AA17-87409AD3CC29}"/>
              </a:ext>
            </a:extLst>
          </p:cNvPr>
          <p:cNvSpPr/>
          <p:nvPr/>
        </p:nvSpPr>
        <p:spPr>
          <a:xfrm>
            <a:off x="440830" y="2197028"/>
            <a:ext cx="2089636" cy="2089636"/>
          </a:xfrm>
          <a:custGeom>
            <a:avLst/>
            <a:gdLst>
              <a:gd name="connsiteX0" fmla="*/ 0 w 2089636"/>
              <a:gd name="connsiteY0" fmla="*/ 1044818 h 2089636"/>
              <a:gd name="connsiteX1" fmla="*/ 1044818 w 2089636"/>
              <a:gd name="connsiteY1" fmla="*/ 0 h 2089636"/>
              <a:gd name="connsiteX2" fmla="*/ 2089636 w 2089636"/>
              <a:gd name="connsiteY2" fmla="*/ 1044818 h 2089636"/>
              <a:gd name="connsiteX3" fmla="*/ 1044818 w 2089636"/>
              <a:gd name="connsiteY3" fmla="*/ 2089636 h 2089636"/>
              <a:gd name="connsiteX4" fmla="*/ 0 w 2089636"/>
              <a:gd name="connsiteY4" fmla="*/ 1044818 h 2089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636" h="2089636">
                <a:moveTo>
                  <a:pt x="0" y="1044818"/>
                </a:moveTo>
                <a:cubicBezTo>
                  <a:pt x="0" y="467781"/>
                  <a:pt x="467781" y="0"/>
                  <a:pt x="1044818" y="0"/>
                </a:cubicBezTo>
                <a:cubicBezTo>
                  <a:pt x="1621855" y="0"/>
                  <a:pt x="2089636" y="467781"/>
                  <a:pt x="2089636" y="1044818"/>
                </a:cubicBezTo>
                <a:cubicBezTo>
                  <a:pt x="2089636" y="1621855"/>
                  <a:pt x="1621855" y="2089636"/>
                  <a:pt x="1044818" y="2089636"/>
                </a:cubicBezTo>
                <a:cubicBezTo>
                  <a:pt x="467781" y="2089636"/>
                  <a:pt x="0" y="1621855"/>
                  <a:pt x="0" y="1044818"/>
                </a:cubicBezTo>
                <a:close/>
              </a:path>
            </a:pathLst>
          </a:custGeom>
          <a:solidFill>
            <a:srgbClr val="98D7CE"/>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306020" tIns="331420" rIns="306020" bIns="33142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rgbClr val="595959"/>
                </a:solidFill>
              </a:rPr>
              <a:t>Further data analysis</a:t>
            </a:r>
          </a:p>
        </p:txBody>
      </p:sp>
      <p:cxnSp>
        <p:nvCxnSpPr>
          <p:cNvPr id="12" name="arrow1">
            <a:extLst>
              <a:ext uri="{FF2B5EF4-FFF2-40B4-BE49-F238E27FC236}">
                <a16:creationId xmlns:a16="http://schemas.microsoft.com/office/drawing/2014/main" id="{6520237F-7F35-4091-8765-72EEA5547CD4}"/>
              </a:ext>
            </a:extLst>
          </p:cNvPr>
          <p:cNvCxnSpPr>
            <a:cxnSpLocks/>
          </p:cNvCxnSpPr>
          <p:nvPr/>
        </p:nvCxnSpPr>
        <p:spPr>
          <a:xfrm>
            <a:off x="4812888" y="1728544"/>
            <a:ext cx="3120348" cy="0"/>
          </a:xfrm>
          <a:prstGeom prst="straightConnector1">
            <a:avLst/>
          </a:prstGeom>
          <a:ln w="57150">
            <a:solidFill>
              <a:srgbClr val="31B09C"/>
            </a:solidFill>
            <a:tailEnd type="triangle"/>
          </a:ln>
        </p:spPr>
        <p:style>
          <a:lnRef idx="1">
            <a:schemeClr val="accent1"/>
          </a:lnRef>
          <a:fillRef idx="0">
            <a:schemeClr val="accent1"/>
          </a:fillRef>
          <a:effectRef idx="0">
            <a:schemeClr val="accent1"/>
          </a:effectRef>
          <a:fontRef idx="minor">
            <a:schemeClr val="tx1"/>
          </a:fontRef>
        </p:style>
      </p:cxnSp>
      <p:sp>
        <p:nvSpPr>
          <p:cNvPr id="2" name="textBox1">
            <a:extLst>
              <a:ext uri="{FF2B5EF4-FFF2-40B4-BE49-F238E27FC236}">
                <a16:creationId xmlns:a16="http://schemas.microsoft.com/office/drawing/2014/main" id="{135E31B5-EFE3-4A04-9A2B-DF903367A7BC}"/>
              </a:ext>
            </a:extLst>
          </p:cNvPr>
          <p:cNvSpPr/>
          <p:nvPr/>
        </p:nvSpPr>
        <p:spPr>
          <a:xfrm>
            <a:off x="8109284" y="1009220"/>
            <a:ext cx="3657600" cy="1438648"/>
          </a:xfrm>
          <a:prstGeom prst="rect">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595959"/>
                </a:solidFill>
              </a:rPr>
              <a:t>Formulate initial </a:t>
            </a:r>
          </a:p>
          <a:p>
            <a:pPr algn="ctr"/>
            <a:r>
              <a:rPr lang="en-US" sz="2400" dirty="0">
                <a:solidFill>
                  <a:srgbClr val="595959"/>
                </a:solidFill>
              </a:rPr>
              <a:t>hypotheses </a:t>
            </a:r>
            <a:br>
              <a:rPr lang="en-US" sz="2400" dirty="0">
                <a:solidFill>
                  <a:srgbClr val="595959"/>
                </a:solidFill>
              </a:rPr>
            </a:br>
            <a:r>
              <a:rPr lang="en-US" sz="2400" dirty="0">
                <a:solidFill>
                  <a:srgbClr val="595959"/>
                </a:solidFill>
              </a:rPr>
              <a:t>(</a:t>
            </a:r>
            <a:r>
              <a:rPr lang="en-US" sz="2400" b="1" dirty="0">
                <a:solidFill>
                  <a:srgbClr val="595959"/>
                </a:solidFill>
              </a:rPr>
              <a:t>potential </a:t>
            </a:r>
            <a:r>
              <a:rPr lang="en-US" sz="2400" dirty="0">
                <a:solidFill>
                  <a:srgbClr val="595959"/>
                </a:solidFill>
              </a:rPr>
              <a:t>explanations)</a:t>
            </a:r>
          </a:p>
        </p:txBody>
      </p:sp>
      <p:cxnSp>
        <p:nvCxnSpPr>
          <p:cNvPr id="14" name="arrow2">
            <a:extLst>
              <a:ext uri="{FF2B5EF4-FFF2-40B4-BE49-F238E27FC236}">
                <a16:creationId xmlns:a16="http://schemas.microsoft.com/office/drawing/2014/main" id="{24DE5202-C4C5-4A47-8D55-3AB4802A81BC}"/>
              </a:ext>
            </a:extLst>
          </p:cNvPr>
          <p:cNvCxnSpPr>
            <a:cxnSpLocks/>
            <a:endCxn id="13" idx="0"/>
          </p:cNvCxnSpPr>
          <p:nvPr/>
        </p:nvCxnSpPr>
        <p:spPr>
          <a:xfrm>
            <a:off x="9966281" y="2432125"/>
            <a:ext cx="0" cy="912655"/>
          </a:xfrm>
          <a:prstGeom prst="straightConnector1">
            <a:avLst/>
          </a:prstGeom>
          <a:ln w="57150">
            <a:solidFill>
              <a:srgbClr val="31B09C"/>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2">
            <a:extLst>
              <a:ext uri="{FF2B5EF4-FFF2-40B4-BE49-F238E27FC236}">
                <a16:creationId xmlns:a16="http://schemas.microsoft.com/office/drawing/2014/main" id="{0619B308-B2C5-49AE-A772-0A1D2FAB1410}"/>
              </a:ext>
            </a:extLst>
          </p:cNvPr>
          <p:cNvSpPr/>
          <p:nvPr/>
        </p:nvSpPr>
        <p:spPr>
          <a:xfrm>
            <a:off x="8137481" y="3344780"/>
            <a:ext cx="3657600" cy="2081462"/>
          </a:xfrm>
          <a:prstGeom prst="rect">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595959"/>
                </a:solidFill>
              </a:rPr>
              <a:t>Confirm or discard </a:t>
            </a:r>
          </a:p>
          <a:p>
            <a:pPr algn="ctr">
              <a:spcAft>
                <a:spcPts val="1200"/>
              </a:spcAft>
            </a:pPr>
            <a:r>
              <a:rPr lang="en-US" sz="2400" dirty="0">
                <a:solidFill>
                  <a:srgbClr val="595959"/>
                </a:solidFill>
              </a:rPr>
              <a:t>initial hypotheses</a:t>
            </a:r>
          </a:p>
          <a:p>
            <a:pPr algn="ctr"/>
            <a:r>
              <a:rPr lang="en-US" sz="2400" dirty="0">
                <a:solidFill>
                  <a:srgbClr val="595959"/>
                </a:solidFill>
              </a:rPr>
              <a:t>Consider alternative hypotheses</a:t>
            </a:r>
          </a:p>
        </p:txBody>
      </p:sp>
      <p:sp>
        <p:nvSpPr>
          <p:cNvPr id="6" name="Right Bracket 5">
            <a:extLst>
              <a:ext uri="{FF2B5EF4-FFF2-40B4-BE49-F238E27FC236}">
                <a16:creationId xmlns:a16="http://schemas.microsoft.com/office/drawing/2014/main" id="{E5A773AD-491A-4041-AD78-B9CDF295CA62}"/>
              </a:ext>
            </a:extLst>
          </p:cNvPr>
          <p:cNvSpPr/>
          <p:nvPr/>
        </p:nvSpPr>
        <p:spPr>
          <a:xfrm>
            <a:off x="6966020" y="2197027"/>
            <a:ext cx="204944" cy="4407257"/>
          </a:xfrm>
          <a:prstGeom prst="rightBracket">
            <a:avLst/>
          </a:prstGeom>
          <a:ln w="57150">
            <a:solidFill>
              <a:srgbClr val="31B09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985D4CE3-F3D6-4975-A8E0-B7155508B86F}"/>
              </a:ext>
            </a:extLst>
          </p:cNvPr>
          <p:cNvCxnSpPr>
            <a:cxnSpLocks/>
            <a:stCxn id="13" idx="1"/>
            <a:endCxn id="6" idx="2"/>
          </p:cNvCxnSpPr>
          <p:nvPr/>
        </p:nvCxnSpPr>
        <p:spPr>
          <a:xfrm flipH="1">
            <a:off x="7170964" y="4385511"/>
            <a:ext cx="966517" cy="15145"/>
          </a:xfrm>
          <a:prstGeom prst="line">
            <a:avLst/>
          </a:prstGeom>
          <a:ln w="57150">
            <a:solidFill>
              <a:srgbClr val="31B09C"/>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1637432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p:cTn id="14" dur="500" fill="hold"/>
                                        <p:tgtEl>
                                          <p:spTgt spid="22"/>
                                        </p:tgtEl>
                                        <p:attrNameLst>
                                          <p:attrName>ppt_w</p:attrName>
                                        </p:attrNameLst>
                                      </p:cBhvr>
                                      <p:tavLst>
                                        <p:tav tm="0">
                                          <p:val>
                                            <p:fltVal val="0"/>
                                          </p:val>
                                        </p:tav>
                                        <p:tav tm="100000">
                                          <p:val>
                                            <p:strVal val="#ppt_w"/>
                                          </p:val>
                                        </p:tav>
                                      </p:tavLst>
                                    </p:anim>
                                    <p:anim calcmode="lin" valueType="num">
                                      <p:cBhvr>
                                        <p:cTn id="15" dur="500" fill="hold"/>
                                        <p:tgtEl>
                                          <p:spTgt spid="22"/>
                                        </p:tgtEl>
                                        <p:attrNameLst>
                                          <p:attrName>ppt_h</p:attrName>
                                        </p:attrNameLst>
                                      </p:cBhvr>
                                      <p:tavLst>
                                        <p:tav tm="0">
                                          <p:val>
                                            <p:fltVal val="0"/>
                                          </p:val>
                                        </p:tav>
                                        <p:tav tm="100000">
                                          <p:val>
                                            <p:strVal val="#ppt_h"/>
                                          </p:val>
                                        </p:tav>
                                      </p:tavLst>
                                    </p:anim>
                                    <p:animEffect transition="in" filter="fade">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2" grpId="0" animBg="1"/>
      <p:bldP spid="2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754959" cy="611122"/>
            <a:chOff x="-1235" y="-815"/>
            <a:chExt cx="10754959"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49" y="21482"/>
              <a:ext cx="10019575" cy="584775"/>
            </a:xfrm>
            <a:prstGeom prst="rect">
              <a:avLst/>
            </a:prstGeom>
            <a:noFill/>
          </p:spPr>
          <p:txBody>
            <a:bodyPr wrap="square">
              <a:spAutoFit/>
            </a:bodyPr>
            <a:lstStyle/>
            <a:p>
              <a:r>
                <a:rPr lang="en-GB" sz="3200" dirty="0">
                  <a:solidFill>
                    <a:srgbClr val="595959"/>
                  </a:solidFill>
                </a:rPr>
                <a:t>Data triangulation </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18" name="grid1">
            <a:extLst>
              <a:ext uri="{FF2B5EF4-FFF2-40B4-BE49-F238E27FC236}">
                <a16:creationId xmlns:a16="http://schemas.microsoft.com/office/drawing/2014/main" id="{51761E06-7759-1589-639D-4749BD063F51}"/>
              </a:ext>
            </a:extLst>
          </p:cNvPr>
          <p:cNvSpPr txBox="1"/>
          <p:nvPr/>
        </p:nvSpPr>
        <p:spPr>
          <a:xfrm>
            <a:off x="2985830" y="1002210"/>
            <a:ext cx="8596857" cy="1178716"/>
          </a:xfrm>
          <a:prstGeom prst="rect">
            <a:avLst/>
          </a:prstGeom>
          <a:solidFill>
            <a:srgbClr val="CBEBE6"/>
          </a:solidFill>
        </p:spPr>
        <p:txBody>
          <a:bodyPr vert="horz" wrap="square" lIns="432000" tIns="180000" rIns="432000" bIns="18000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l"/>
            <a:r>
              <a:rPr lang="en-US" sz="2400" dirty="0">
                <a:solidFill>
                  <a:srgbClr val="595959"/>
                </a:solidFill>
              </a:rPr>
              <a:t>Comparing HHFA indicators with data from other </a:t>
            </a:r>
            <a:br>
              <a:rPr lang="en-US" sz="2400" dirty="0">
                <a:solidFill>
                  <a:srgbClr val="595959"/>
                </a:solidFill>
              </a:rPr>
            </a:br>
            <a:r>
              <a:rPr lang="en-US" sz="2400" dirty="0">
                <a:solidFill>
                  <a:srgbClr val="595959"/>
                </a:solidFill>
              </a:rPr>
              <a:t>sources and methods.</a:t>
            </a:r>
            <a:endParaRPr lang="en-GB" sz="2400" dirty="0">
              <a:solidFill>
                <a:srgbClr val="595959"/>
              </a:solidFill>
            </a:endParaRPr>
          </a:p>
        </p:txBody>
      </p:sp>
      <p:sp>
        <p:nvSpPr>
          <p:cNvPr id="22" name="quest type 1">
            <a:extLst>
              <a:ext uri="{FF2B5EF4-FFF2-40B4-BE49-F238E27FC236}">
                <a16:creationId xmlns:a16="http://schemas.microsoft.com/office/drawing/2014/main" id="{046E0BF6-DA3F-7535-7DC9-742DBEE11323}"/>
              </a:ext>
            </a:extLst>
          </p:cNvPr>
          <p:cNvSpPr/>
          <p:nvPr/>
        </p:nvSpPr>
        <p:spPr>
          <a:xfrm>
            <a:off x="609313" y="1002210"/>
            <a:ext cx="2376517" cy="1178716"/>
          </a:xfrm>
          <a:prstGeom prst="rect">
            <a:avLst/>
          </a:prstGeom>
          <a:solidFill>
            <a:srgbClr val="98D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rgbClr val="595959"/>
                </a:solidFill>
              </a:rPr>
              <a:t>Triangulation</a:t>
            </a:r>
          </a:p>
        </p:txBody>
      </p:sp>
      <p:sp>
        <p:nvSpPr>
          <p:cNvPr id="32" name="TextBox 48">
            <a:extLst>
              <a:ext uri="{FF2B5EF4-FFF2-40B4-BE49-F238E27FC236}">
                <a16:creationId xmlns:a16="http://schemas.microsoft.com/office/drawing/2014/main" id="{7CC199F3-FFC0-449C-8040-1F764710E2B8}"/>
              </a:ext>
            </a:extLst>
          </p:cNvPr>
          <p:cNvSpPr txBox="1"/>
          <p:nvPr/>
        </p:nvSpPr>
        <p:spPr>
          <a:xfrm>
            <a:off x="3283918" y="4376029"/>
            <a:ext cx="2699343" cy="1986134"/>
          </a:xfrm>
          <a:prstGeom prst="rect">
            <a:avLst/>
          </a:prstGeom>
          <a:solidFill>
            <a:srgbClr val="98D7CE"/>
          </a:solidFill>
        </p:spPr>
        <p:txBody>
          <a:bodyPr vert="horz" wrap="square" lIns="91440" tIns="75600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2400" dirty="0">
                <a:solidFill>
                  <a:srgbClr val="595959"/>
                </a:solidFill>
              </a:rPr>
              <a:t>RHIS</a:t>
            </a:r>
          </a:p>
        </p:txBody>
      </p:sp>
      <p:sp>
        <p:nvSpPr>
          <p:cNvPr id="33" name="TextBox 52">
            <a:extLst>
              <a:ext uri="{FF2B5EF4-FFF2-40B4-BE49-F238E27FC236}">
                <a16:creationId xmlns:a16="http://schemas.microsoft.com/office/drawing/2014/main" id="{2F36F2E2-81D3-4B54-AF98-77FB7E5517E8}"/>
              </a:ext>
            </a:extLst>
          </p:cNvPr>
          <p:cNvSpPr txBox="1"/>
          <p:nvPr/>
        </p:nvSpPr>
        <p:spPr>
          <a:xfrm>
            <a:off x="6158382" y="4376029"/>
            <a:ext cx="2699343" cy="1986134"/>
          </a:xfrm>
          <a:prstGeom prst="rect">
            <a:avLst/>
          </a:prstGeom>
          <a:solidFill>
            <a:srgbClr val="98D7CE"/>
          </a:solidFill>
        </p:spPr>
        <p:txBody>
          <a:bodyPr vert="horz" wrap="square" lIns="91440" tIns="75600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2400" dirty="0">
                <a:solidFill>
                  <a:srgbClr val="595959"/>
                </a:solidFill>
              </a:rPr>
              <a:t>programme reports</a:t>
            </a:r>
          </a:p>
        </p:txBody>
      </p:sp>
      <p:sp>
        <p:nvSpPr>
          <p:cNvPr id="34" name="TextBox 56">
            <a:extLst>
              <a:ext uri="{FF2B5EF4-FFF2-40B4-BE49-F238E27FC236}">
                <a16:creationId xmlns:a16="http://schemas.microsoft.com/office/drawing/2014/main" id="{071F7471-A120-4457-A17B-677B9A4E72D1}"/>
              </a:ext>
            </a:extLst>
          </p:cNvPr>
          <p:cNvSpPr txBox="1"/>
          <p:nvPr/>
        </p:nvSpPr>
        <p:spPr>
          <a:xfrm>
            <a:off x="9030424" y="4376029"/>
            <a:ext cx="2699343" cy="1986134"/>
          </a:xfrm>
          <a:prstGeom prst="rect">
            <a:avLst/>
          </a:prstGeom>
          <a:solidFill>
            <a:srgbClr val="98D7CE"/>
          </a:solidFill>
        </p:spPr>
        <p:txBody>
          <a:bodyPr vert="horz" wrap="square" lIns="91440" tIns="82800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2400" dirty="0">
                <a:solidFill>
                  <a:srgbClr val="595959"/>
                </a:solidFill>
              </a:rPr>
              <a:t>special studies</a:t>
            </a:r>
          </a:p>
        </p:txBody>
      </p:sp>
      <p:grpSp>
        <p:nvGrpSpPr>
          <p:cNvPr id="35" name="Group 34">
            <a:extLst>
              <a:ext uri="{FF2B5EF4-FFF2-40B4-BE49-F238E27FC236}">
                <a16:creationId xmlns:a16="http://schemas.microsoft.com/office/drawing/2014/main" id="{BD8472CB-6C64-4564-82B4-FBD994B5854F}"/>
              </a:ext>
            </a:extLst>
          </p:cNvPr>
          <p:cNvGrpSpPr/>
          <p:nvPr/>
        </p:nvGrpSpPr>
        <p:grpSpPr>
          <a:xfrm>
            <a:off x="9173165" y="2763036"/>
            <a:ext cx="2399666" cy="2399666"/>
            <a:chOff x="9140306" y="2081777"/>
            <a:chExt cx="2399666" cy="2399666"/>
          </a:xfrm>
        </p:grpSpPr>
        <p:sp>
          <p:nvSpPr>
            <p:cNvPr id="36" name="circle">
              <a:extLst>
                <a:ext uri="{FF2B5EF4-FFF2-40B4-BE49-F238E27FC236}">
                  <a16:creationId xmlns:a16="http://schemas.microsoft.com/office/drawing/2014/main" id="{FB541F1F-92DA-4894-8E50-72969BC2B724}"/>
                </a:ext>
              </a:extLst>
            </p:cNvPr>
            <p:cNvSpPr/>
            <p:nvPr/>
          </p:nvSpPr>
          <p:spPr>
            <a:xfrm>
              <a:off x="9140306" y="2081777"/>
              <a:ext cx="2399666" cy="2399666"/>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pic>
          <p:nvPicPr>
            <p:cNvPr id="37" name="Picture 36">
              <a:extLst>
                <a:ext uri="{FF2B5EF4-FFF2-40B4-BE49-F238E27FC236}">
                  <a16:creationId xmlns:a16="http://schemas.microsoft.com/office/drawing/2014/main" id="{DC0D8D70-8737-4EBA-A061-81A6323343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73094" y="2713900"/>
              <a:ext cx="1662525" cy="1250444"/>
            </a:xfrm>
            <a:prstGeom prst="rect">
              <a:avLst/>
            </a:prstGeom>
          </p:spPr>
        </p:pic>
      </p:grpSp>
      <p:sp>
        <p:nvSpPr>
          <p:cNvPr id="38" name="TextBox 48">
            <a:extLst>
              <a:ext uri="{FF2B5EF4-FFF2-40B4-BE49-F238E27FC236}">
                <a16:creationId xmlns:a16="http://schemas.microsoft.com/office/drawing/2014/main" id="{8D69D71C-B33F-407B-ABF2-2EB2FC25C1B5}"/>
              </a:ext>
            </a:extLst>
          </p:cNvPr>
          <p:cNvSpPr txBox="1"/>
          <p:nvPr/>
        </p:nvSpPr>
        <p:spPr>
          <a:xfrm>
            <a:off x="388259" y="4376029"/>
            <a:ext cx="2699343" cy="1986134"/>
          </a:xfrm>
          <a:prstGeom prst="rect">
            <a:avLst/>
          </a:prstGeom>
          <a:solidFill>
            <a:srgbClr val="98D7CE"/>
          </a:solidFill>
        </p:spPr>
        <p:txBody>
          <a:bodyPr vert="horz" wrap="square" lIns="91440" tIns="75600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2400" dirty="0">
                <a:solidFill>
                  <a:srgbClr val="595959"/>
                </a:solidFill>
              </a:rPr>
              <a:t>household surveys</a:t>
            </a:r>
          </a:p>
        </p:txBody>
      </p:sp>
      <p:grpSp>
        <p:nvGrpSpPr>
          <p:cNvPr id="39" name="Group 38">
            <a:extLst>
              <a:ext uri="{FF2B5EF4-FFF2-40B4-BE49-F238E27FC236}">
                <a16:creationId xmlns:a16="http://schemas.microsoft.com/office/drawing/2014/main" id="{6818039A-6833-4A2D-BB03-669C9B1BF611}"/>
              </a:ext>
            </a:extLst>
          </p:cNvPr>
          <p:cNvGrpSpPr/>
          <p:nvPr/>
        </p:nvGrpSpPr>
        <p:grpSpPr>
          <a:xfrm>
            <a:off x="560675" y="2763036"/>
            <a:ext cx="2399666" cy="2399666"/>
            <a:chOff x="527816" y="2081777"/>
            <a:chExt cx="2399666" cy="2399666"/>
          </a:xfrm>
        </p:grpSpPr>
        <p:sp>
          <p:nvSpPr>
            <p:cNvPr id="40" name="circle">
              <a:extLst>
                <a:ext uri="{FF2B5EF4-FFF2-40B4-BE49-F238E27FC236}">
                  <a16:creationId xmlns:a16="http://schemas.microsoft.com/office/drawing/2014/main" id="{475EF81F-70BA-4A3D-BB8D-5FCC0DF58F78}"/>
                </a:ext>
              </a:extLst>
            </p:cNvPr>
            <p:cNvSpPr/>
            <p:nvPr/>
          </p:nvSpPr>
          <p:spPr>
            <a:xfrm>
              <a:off x="527816" y="2081777"/>
              <a:ext cx="2399666" cy="2399666"/>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pic>
          <p:nvPicPr>
            <p:cNvPr id="41" name="Picture 40">
              <a:extLst>
                <a:ext uri="{FF2B5EF4-FFF2-40B4-BE49-F238E27FC236}">
                  <a16:creationId xmlns:a16="http://schemas.microsoft.com/office/drawing/2014/main" id="{ADD2760F-5408-4721-BA8E-6CF1FF3262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663" y="2719568"/>
              <a:ext cx="1506462" cy="1244776"/>
            </a:xfrm>
            <a:prstGeom prst="rect">
              <a:avLst/>
            </a:prstGeom>
          </p:spPr>
        </p:pic>
      </p:grpSp>
      <p:grpSp>
        <p:nvGrpSpPr>
          <p:cNvPr id="42" name="Group 41">
            <a:extLst>
              <a:ext uri="{FF2B5EF4-FFF2-40B4-BE49-F238E27FC236}">
                <a16:creationId xmlns:a16="http://schemas.microsoft.com/office/drawing/2014/main" id="{676CCF2F-60A0-4819-9EE7-28940C194DEE}"/>
              </a:ext>
            </a:extLst>
          </p:cNvPr>
          <p:cNvGrpSpPr/>
          <p:nvPr/>
        </p:nvGrpSpPr>
        <p:grpSpPr>
          <a:xfrm>
            <a:off x="3456334" y="2763036"/>
            <a:ext cx="2399666" cy="2399666"/>
            <a:chOff x="3423475" y="2081777"/>
            <a:chExt cx="2399666" cy="2399666"/>
          </a:xfrm>
        </p:grpSpPr>
        <p:sp>
          <p:nvSpPr>
            <p:cNvPr id="43" name="circle">
              <a:extLst>
                <a:ext uri="{FF2B5EF4-FFF2-40B4-BE49-F238E27FC236}">
                  <a16:creationId xmlns:a16="http://schemas.microsoft.com/office/drawing/2014/main" id="{8EB6C383-40E7-42F4-AC68-EAE8B49BE85C}"/>
                </a:ext>
              </a:extLst>
            </p:cNvPr>
            <p:cNvSpPr/>
            <p:nvPr/>
          </p:nvSpPr>
          <p:spPr>
            <a:xfrm>
              <a:off x="3423475" y="2081777"/>
              <a:ext cx="2399666" cy="2399666"/>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pic>
          <p:nvPicPr>
            <p:cNvPr id="44" name="Picture 43">
              <a:extLst>
                <a:ext uri="{FF2B5EF4-FFF2-40B4-BE49-F238E27FC236}">
                  <a16:creationId xmlns:a16="http://schemas.microsoft.com/office/drawing/2014/main" id="{7AE17F6A-312C-4974-A350-0FBE1E167EB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1693" y="2565178"/>
              <a:ext cx="1476278" cy="1432332"/>
            </a:xfrm>
            <a:prstGeom prst="rect">
              <a:avLst/>
            </a:prstGeom>
          </p:spPr>
        </p:pic>
      </p:grpSp>
      <p:grpSp>
        <p:nvGrpSpPr>
          <p:cNvPr id="45" name="Group 44">
            <a:extLst>
              <a:ext uri="{FF2B5EF4-FFF2-40B4-BE49-F238E27FC236}">
                <a16:creationId xmlns:a16="http://schemas.microsoft.com/office/drawing/2014/main" id="{145F32A3-41A4-4323-9029-7E636C9DB028}"/>
              </a:ext>
            </a:extLst>
          </p:cNvPr>
          <p:cNvGrpSpPr/>
          <p:nvPr/>
        </p:nvGrpSpPr>
        <p:grpSpPr>
          <a:xfrm>
            <a:off x="6315318" y="2763036"/>
            <a:ext cx="2399666" cy="2399666"/>
            <a:chOff x="6282459" y="2081777"/>
            <a:chExt cx="2399666" cy="2399666"/>
          </a:xfrm>
        </p:grpSpPr>
        <p:sp>
          <p:nvSpPr>
            <p:cNvPr id="46" name="circle">
              <a:extLst>
                <a:ext uri="{FF2B5EF4-FFF2-40B4-BE49-F238E27FC236}">
                  <a16:creationId xmlns:a16="http://schemas.microsoft.com/office/drawing/2014/main" id="{366CF458-59DE-4862-9D09-383CE20F834D}"/>
                </a:ext>
              </a:extLst>
            </p:cNvPr>
            <p:cNvSpPr/>
            <p:nvPr/>
          </p:nvSpPr>
          <p:spPr>
            <a:xfrm>
              <a:off x="6282459" y="2081777"/>
              <a:ext cx="2399666" cy="2399666"/>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pic>
          <p:nvPicPr>
            <p:cNvPr id="47" name="healthcare facility">
              <a:extLst>
                <a:ext uri="{FF2B5EF4-FFF2-40B4-BE49-F238E27FC236}">
                  <a16:creationId xmlns:a16="http://schemas.microsoft.com/office/drawing/2014/main" id="{A2A6C2E1-80A7-411B-AC94-63937F7B459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82126" y="2565178"/>
              <a:ext cx="1052873" cy="1466027"/>
            </a:xfrm>
            <a:prstGeom prst="rect">
              <a:avLst/>
            </a:prstGeom>
          </p:spPr>
        </p:pic>
      </p:grpSp>
    </p:spTree>
    <p:custDataLst>
      <p:tags r:id="rId1"/>
    </p:custDataLst>
    <p:extLst>
      <p:ext uri="{BB962C8B-B14F-4D97-AF65-F5344CB8AC3E}">
        <p14:creationId xmlns:p14="http://schemas.microsoft.com/office/powerpoint/2010/main" val="313103441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anim calcmode="lin" valueType="num">
                                      <p:cBhvr>
                                        <p:cTn id="18" dur="500" fill="hold"/>
                                        <p:tgtEl>
                                          <p:spTgt spid="39"/>
                                        </p:tgtEl>
                                        <p:attrNameLst>
                                          <p:attrName>ppt_x</p:attrName>
                                        </p:attrNameLst>
                                      </p:cBhvr>
                                      <p:tavLst>
                                        <p:tav tm="0">
                                          <p:val>
                                            <p:strVal val="#ppt_x"/>
                                          </p:val>
                                        </p:tav>
                                        <p:tav tm="100000">
                                          <p:val>
                                            <p:strVal val="#ppt_x"/>
                                          </p:val>
                                        </p:tav>
                                      </p:tavLst>
                                    </p:anim>
                                    <p:anim calcmode="lin" valueType="num">
                                      <p:cBhvr>
                                        <p:cTn id="19" dur="500" fill="hold"/>
                                        <p:tgtEl>
                                          <p:spTgt spid="39"/>
                                        </p:tgtEl>
                                        <p:attrNameLst>
                                          <p:attrName>ppt_y</p:attrName>
                                        </p:attrNameLst>
                                      </p:cBhvr>
                                      <p:tavLst>
                                        <p:tav tm="0">
                                          <p:val>
                                            <p:strVal val="#ppt_y+.1"/>
                                          </p:val>
                                        </p:tav>
                                        <p:tav tm="100000">
                                          <p:val>
                                            <p:strVal val="#ppt_y"/>
                                          </p:val>
                                        </p:tav>
                                      </p:tavLst>
                                    </p:anim>
                                  </p:childTnLst>
                                </p:cTn>
                              </p:par>
                            </p:childTnLst>
                          </p:cTn>
                        </p:par>
                        <p:par>
                          <p:cTn id="20" fill="hold">
                            <p:stCondLst>
                              <p:cond delay="500"/>
                            </p:stCondLst>
                            <p:childTnLst>
                              <p:par>
                                <p:cTn id="21" presetID="42" presetClass="entr" presetSubtype="0" fill="hold" grpId="0"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anim calcmode="lin" valueType="num">
                                      <p:cBhvr>
                                        <p:cTn id="24" dur="500" fill="hold"/>
                                        <p:tgtEl>
                                          <p:spTgt spid="38"/>
                                        </p:tgtEl>
                                        <p:attrNameLst>
                                          <p:attrName>ppt_x</p:attrName>
                                        </p:attrNameLst>
                                      </p:cBhvr>
                                      <p:tavLst>
                                        <p:tav tm="0">
                                          <p:val>
                                            <p:strVal val="#ppt_x"/>
                                          </p:val>
                                        </p:tav>
                                        <p:tav tm="100000">
                                          <p:val>
                                            <p:strVal val="#ppt_x"/>
                                          </p:val>
                                        </p:tav>
                                      </p:tavLst>
                                    </p:anim>
                                    <p:anim calcmode="lin" valueType="num">
                                      <p:cBhvr>
                                        <p:cTn id="25" dur="5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500"/>
                                        <p:tgtEl>
                                          <p:spTgt spid="42"/>
                                        </p:tgtEl>
                                      </p:cBhvr>
                                    </p:animEffect>
                                    <p:anim calcmode="lin" valueType="num">
                                      <p:cBhvr>
                                        <p:cTn id="31" dur="500" fill="hold"/>
                                        <p:tgtEl>
                                          <p:spTgt spid="42"/>
                                        </p:tgtEl>
                                        <p:attrNameLst>
                                          <p:attrName>ppt_x</p:attrName>
                                        </p:attrNameLst>
                                      </p:cBhvr>
                                      <p:tavLst>
                                        <p:tav tm="0">
                                          <p:val>
                                            <p:strVal val="#ppt_x"/>
                                          </p:val>
                                        </p:tav>
                                        <p:tav tm="100000">
                                          <p:val>
                                            <p:strVal val="#ppt_x"/>
                                          </p:val>
                                        </p:tav>
                                      </p:tavLst>
                                    </p:anim>
                                    <p:anim calcmode="lin" valueType="num">
                                      <p:cBhvr>
                                        <p:cTn id="32" dur="500" fill="hold"/>
                                        <p:tgtEl>
                                          <p:spTgt spid="42"/>
                                        </p:tgtEl>
                                        <p:attrNameLst>
                                          <p:attrName>ppt_y</p:attrName>
                                        </p:attrNameLst>
                                      </p:cBhvr>
                                      <p:tavLst>
                                        <p:tav tm="0">
                                          <p:val>
                                            <p:strVal val="#ppt_y+.1"/>
                                          </p:val>
                                        </p:tav>
                                        <p:tav tm="100000">
                                          <p:val>
                                            <p:strVal val="#ppt_y"/>
                                          </p:val>
                                        </p:tav>
                                      </p:tavLst>
                                    </p:anim>
                                  </p:childTnLst>
                                </p:cTn>
                              </p:par>
                            </p:childTnLst>
                          </p:cTn>
                        </p:par>
                        <p:par>
                          <p:cTn id="33" fill="hold">
                            <p:stCondLst>
                              <p:cond delay="500"/>
                            </p:stCondLst>
                            <p:childTnLst>
                              <p:par>
                                <p:cTn id="34" presetID="42" presetClass="entr" presetSubtype="0" fill="hold" grpId="0" nodeType="after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anim calcmode="lin" valueType="num">
                                      <p:cBhvr>
                                        <p:cTn id="37" dur="500" fill="hold"/>
                                        <p:tgtEl>
                                          <p:spTgt spid="32"/>
                                        </p:tgtEl>
                                        <p:attrNameLst>
                                          <p:attrName>ppt_x</p:attrName>
                                        </p:attrNameLst>
                                      </p:cBhvr>
                                      <p:tavLst>
                                        <p:tav tm="0">
                                          <p:val>
                                            <p:strVal val="#ppt_x"/>
                                          </p:val>
                                        </p:tav>
                                        <p:tav tm="100000">
                                          <p:val>
                                            <p:strVal val="#ppt_x"/>
                                          </p:val>
                                        </p:tav>
                                      </p:tavLst>
                                    </p:anim>
                                    <p:anim calcmode="lin" valueType="num">
                                      <p:cBhvr>
                                        <p:cTn id="38" dur="5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500"/>
                                        <p:tgtEl>
                                          <p:spTgt spid="45"/>
                                        </p:tgtEl>
                                      </p:cBhvr>
                                    </p:animEffect>
                                    <p:anim calcmode="lin" valueType="num">
                                      <p:cBhvr>
                                        <p:cTn id="44" dur="500" fill="hold"/>
                                        <p:tgtEl>
                                          <p:spTgt spid="45"/>
                                        </p:tgtEl>
                                        <p:attrNameLst>
                                          <p:attrName>ppt_x</p:attrName>
                                        </p:attrNameLst>
                                      </p:cBhvr>
                                      <p:tavLst>
                                        <p:tav tm="0">
                                          <p:val>
                                            <p:strVal val="#ppt_x"/>
                                          </p:val>
                                        </p:tav>
                                        <p:tav tm="100000">
                                          <p:val>
                                            <p:strVal val="#ppt_x"/>
                                          </p:val>
                                        </p:tav>
                                      </p:tavLst>
                                    </p:anim>
                                    <p:anim calcmode="lin" valueType="num">
                                      <p:cBhvr>
                                        <p:cTn id="45" dur="500" fill="hold"/>
                                        <p:tgtEl>
                                          <p:spTgt spid="45"/>
                                        </p:tgtEl>
                                        <p:attrNameLst>
                                          <p:attrName>ppt_y</p:attrName>
                                        </p:attrNameLst>
                                      </p:cBhvr>
                                      <p:tavLst>
                                        <p:tav tm="0">
                                          <p:val>
                                            <p:strVal val="#ppt_y+.1"/>
                                          </p:val>
                                        </p:tav>
                                        <p:tav tm="100000">
                                          <p:val>
                                            <p:strVal val="#ppt_y"/>
                                          </p:val>
                                        </p:tav>
                                      </p:tavLst>
                                    </p:anim>
                                  </p:childTnLst>
                                </p:cTn>
                              </p:par>
                            </p:childTnLst>
                          </p:cTn>
                        </p:par>
                        <p:par>
                          <p:cTn id="46" fill="hold">
                            <p:stCondLst>
                              <p:cond delay="500"/>
                            </p:stCondLst>
                            <p:childTnLst>
                              <p:par>
                                <p:cTn id="47" presetID="42" presetClass="entr" presetSubtype="0" fill="hold" grpId="0" nodeType="after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500"/>
                                        <p:tgtEl>
                                          <p:spTgt spid="33"/>
                                        </p:tgtEl>
                                      </p:cBhvr>
                                    </p:animEffect>
                                    <p:anim calcmode="lin" valueType="num">
                                      <p:cBhvr>
                                        <p:cTn id="50" dur="500" fill="hold"/>
                                        <p:tgtEl>
                                          <p:spTgt spid="33"/>
                                        </p:tgtEl>
                                        <p:attrNameLst>
                                          <p:attrName>ppt_x</p:attrName>
                                        </p:attrNameLst>
                                      </p:cBhvr>
                                      <p:tavLst>
                                        <p:tav tm="0">
                                          <p:val>
                                            <p:strVal val="#ppt_x"/>
                                          </p:val>
                                        </p:tav>
                                        <p:tav tm="100000">
                                          <p:val>
                                            <p:strVal val="#ppt_x"/>
                                          </p:val>
                                        </p:tav>
                                      </p:tavLst>
                                    </p:anim>
                                    <p:anim calcmode="lin" valueType="num">
                                      <p:cBhvr>
                                        <p:cTn id="51" dur="5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500"/>
                                        <p:tgtEl>
                                          <p:spTgt spid="35"/>
                                        </p:tgtEl>
                                      </p:cBhvr>
                                    </p:animEffect>
                                    <p:anim calcmode="lin" valueType="num">
                                      <p:cBhvr>
                                        <p:cTn id="57" dur="500" fill="hold"/>
                                        <p:tgtEl>
                                          <p:spTgt spid="35"/>
                                        </p:tgtEl>
                                        <p:attrNameLst>
                                          <p:attrName>ppt_x</p:attrName>
                                        </p:attrNameLst>
                                      </p:cBhvr>
                                      <p:tavLst>
                                        <p:tav tm="0">
                                          <p:val>
                                            <p:strVal val="#ppt_x"/>
                                          </p:val>
                                        </p:tav>
                                        <p:tav tm="100000">
                                          <p:val>
                                            <p:strVal val="#ppt_x"/>
                                          </p:val>
                                        </p:tav>
                                      </p:tavLst>
                                    </p:anim>
                                    <p:anim calcmode="lin" valueType="num">
                                      <p:cBhvr>
                                        <p:cTn id="58" dur="500" fill="hold"/>
                                        <p:tgtEl>
                                          <p:spTgt spid="35"/>
                                        </p:tgtEl>
                                        <p:attrNameLst>
                                          <p:attrName>ppt_y</p:attrName>
                                        </p:attrNameLst>
                                      </p:cBhvr>
                                      <p:tavLst>
                                        <p:tav tm="0">
                                          <p:val>
                                            <p:strVal val="#ppt_y+.1"/>
                                          </p:val>
                                        </p:tav>
                                        <p:tav tm="100000">
                                          <p:val>
                                            <p:strVal val="#ppt_y"/>
                                          </p:val>
                                        </p:tav>
                                      </p:tavLst>
                                    </p:anim>
                                  </p:childTnLst>
                                </p:cTn>
                              </p:par>
                            </p:childTnLst>
                          </p:cTn>
                        </p:par>
                        <p:par>
                          <p:cTn id="59" fill="hold">
                            <p:stCondLst>
                              <p:cond delay="500"/>
                            </p:stCondLst>
                            <p:childTnLst>
                              <p:par>
                                <p:cTn id="60" presetID="42" presetClass="entr" presetSubtype="0" fill="hold" grpId="0" nodeType="after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500"/>
                                        <p:tgtEl>
                                          <p:spTgt spid="34"/>
                                        </p:tgtEl>
                                      </p:cBhvr>
                                    </p:animEffect>
                                    <p:anim calcmode="lin" valueType="num">
                                      <p:cBhvr>
                                        <p:cTn id="63" dur="500" fill="hold"/>
                                        <p:tgtEl>
                                          <p:spTgt spid="34"/>
                                        </p:tgtEl>
                                        <p:attrNameLst>
                                          <p:attrName>ppt_x</p:attrName>
                                        </p:attrNameLst>
                                      </p:cBhvr>
                                      <p:tavLst>
                                        <p:tav tm="0">
                                          <p:val>
                                            <p:strVal val="#ppt_x"/>
                                          </p:val>
                                        </p:tav>
                                        <p:tav tm="100000">
                                          <p:val>
                                            <p:strVal val="#ppt_x"/>
                                          </p:val>
                                        </p:tav>
                                      </p:tavLst>
                                    </p:anim>
                                    <p:anim calcmode="lin" valueType="num">
                                      <p:cBhvr>
                                        <p:cTn id="64" dur="5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2" grpId="0" animBg="1"/>
      <p:bldP spid="32" grpId="0" animBg="1"/>
      <p:bldP spid="33" grpId="0" animBg="1"/>
      <p:bldP spid="34" grpId="0" animBg="1"/>
      <p:bldP spid="3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Sentence stem">
            <a:extLst>
              <a:ext uri="{FF2B5EF4-FFF2-40B4-BE49-F238E27FC236}">
                <a16:creationId xmlns:a16="http://schemas.microsoft.com/office/drawing/2014/main" id="{B6918D11-9FEC-429D-8FD1-51B32B239BB4}"/>
              </a:ext>
            </a:extLst>
          </p:cNvPr>
          <p:cNvSpPr txBox="1"/>
          <p:nvPr/>
        </p:nvSpPr>
        <p:spPr>
          <a:xfrm>
            <a:off x="734149" y="1689608"/>
            <a:ext cx="9662917"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Triangulation can </a:t>
            </a:r>
            <a:r>
              <a:rPr lang="en-GB" sz="2400" b="1" dirty="0">
                <a:solidFill>
                  <a:schemeClr val="tx1">
                    <a:lumMod val="65000"/>
                    <a:lumOff val="35000"/>
                  </a:schemeClr>
                </a:solidFill>
              </a:rPr>
              <a:t>strengthen the interpretation process</a:t>
            </a:r>
            <a:r>
              <a:rPr lang="en-GB" sz="2400" dirty="0">
                <a:solidFill>
                  <a:schemeClr val="tx1">
                    <a:lumMod val="65000"/>
                    <a:lumOff val="35000"/>
                  </a:schemeClr>
                </a:solidFill>
              </a:rPr>
              <a:t>:</a:t>
            </a:r>
          </a:p>
        </p:txBody>
      </p:sp>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1840309" cy="611122"/>
            <a:chOff x="-1235" y="-815"/>
            <a:chExt cx="11840309"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49" y="21482"/>
              <a:ext cx="11104925" cy="584775"/>
            </a:xfrm>
            <a:prstGeom prst="rect">
              <a:avLst/>
            </a:prstGeom>
            <a:noFill/>
          </p:spPr>
          <p:txBody>
            <a:bodyPr wrap="square">
              <a:spAutoFit/>
            </a:bodyPr>
            <a:lstStyle/>
            <a:p>
              <a:r>
                <a:rPr lang="en-GB" sz="3200" dirty="0">
                  <a:solidFill>
                    <a:srgbClr val="595959"/>
                  </a:solidFill>
                </a:rPr>
                <a:t>Data triangulation </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48" name="quest type 1">
            <a:extLst>
              <a:ext uri="{FF2B5EF4-FFF2-40B4-BE49-F238E27FC236}">
                <a16:creationId xmlns:a16="http://schemas.microsoft.com/office/drawing/2014/main" id="{9B10B8EE-06FB-47F4-9D1C-0ADECCDC4CCD}"/>
              </a:ext>
            </a:extLst>
          </p:cNvPr>
          <p:cNvSpPr/>
          <p:nvPr/>
        </p:nvSpPr>
        <p:spPr>
          <a:xfrm>
            <a:off x="1361837" y="2536163"/>
            <a:ext cx="798232" cy="7301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rgbClr val="31B09C"/>
                </a:solidFill>
              </a:rPr>
              <a:t>1</a:t>
            </a:r>
          </a:p>
        </p:txBody>
      </p:sp>
      <p:sp>
        <p:nvSpPr>
          <p:cNvPr id="49" name="TextBox 48">
            <a:extLst>
              <a:ext uri="{FF2B5EF4-FFF2-40B4-BE49-F238E27FC236}">
                <a16:creationId xmlns:a16="http://schemas.microsoft.com/office/drawing/2014/main" id="{990AE450-FA6A-4C1B-8F6D-5D38F7AF614E}"/>
              </a:ext>
            </a:extLst>
          </p:cNvPr>
          <p:cNvSpPr txBox="1"/>
          <p:nvPr/>
        </p:nvSpPr>
        <p:spPr>
          <a:xfrm>
            <a:off x="2056920" y="2627981"/>
            <a:ext cx="8976840" cy="830997"/>
          </a:xfrm>
          <a:prstGeom prst="rect">
            <a:avLst/>
          </a:prstGeom>
          <a:noFill/>
        </p:spPr>
        <p:txBody>
          <a:bodyPr wrap="square">
            <a:spAutoFit/>
          </a:bodyPr>
          <a:lstStyle/>
          <a:p>
            <a:r>
              <a:rPr lang="en-GB" sz="2400" dirty="0">
                <a:solidFill>
                  <a:schemeClr val="tx1">
                    <a:lumMod val="65000"/>
                    <a:lumOff val="35000"/>
                  </a:schemeClr>
                </a:solidFill>
              </a:rPr>
              <a:t>when data from different sources point to the same conclusions, confidence in the interpretation of the HHFA data is reinforced</a:t>
            </a:r>
          </a:p>
        </p:txBody>
      </p:sp>
      <p:sp>
        <p:nvSpPr>
          <p:cNvPr id="50" name="quest type 1">
            <a:extLst>
              <a:ext uri="{FF2B5EF4-FFF2-40B4-BE49-F238E27FC236}">
                <a16:creationId xmlns:a16="http://schemas.microsoft.com/office/drawing/2014/main" id="{525FC3CD-9FEE-4165-9695-8C9672EC6E35}"/>
              </a:ext>
            </a:extLst>
          </p:cNvPr>
          <p:cNvSpPr/>
          <p:nvPr/>
        </p:nvSpPr>
        <p:spPr>
          <a:xfrm>
            <a:off x="1361837" y="3687325"/>
            <a:ext cx="798232" cy="7301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rgbClr val="31B09C"/>
                </a:solidFill>
              </a:rPr>
              <a:t>2</a:t>
            </a:r>
          </a:p>
        </p:txBody>
      </p:sp>
      <p:sp>
        <p:nvSpPr>
          <p:cNvPr id="51" name="TextBox 50">
            <a:extLst>
              <a:ext uri="{FF2B5EF4-FFF2-40B4-BE49-F238E27FC236}">
                <a16:creationId xmlns:a16="http://schemas.microsoft.com/office/drawing/2014/main" id="{6AA440E1-0079-4A20-B6A3-57A900F54D21}"/>
              </a:ext>
            </a:extLst>
          </p:cNvPr>
          <p:cNvSpPr txBox="1"/>
          <p:nvPr/>
        </p:nvSpPr>
        <p:spPr>
          <a:xfrm>
            <a:off x="2056920" y="3779143"/>
            <a:ext cx="8976840" cy="830997"/>
          </a:xfrm>
          <a:prstGeom prst="rect">
            <a:avLst/>
          </a:prstGeom>
          <a:noFill/>
        </p:spPr>
        <p:txBody>
          <a:bodyPr wrap="square">
            <a:spAutoFit/>
          </a:bodyPr>
          <a:lstStyle/>
          <a:p>
            <a:r>
              <a:rPr lang="en-GB" sz="2400" dirty="0">
                <a:solidFill>
                  <a:schemeClr val="tx1">
                    <a:lumMod val="65000"/>
                    <a:lumOff val="35000"/>
                  </a:schemeClr>
                </a:solidFill>
              </a:rPr>
              <a:t>triangulation can reveal inconsistencies that may require revision of the initial hypotheses and further analysis </a:t>
            </a:r>
          </a:p>
        </p:txBody>
      </p:sp>
      <p:sp>
        <p:nvSpPr>
          <p:cNvPr id="52" name="quest type 1">
            <a:extLst>
              <a:ext uri="{FF2B5EF4-FFF2-40B4-BE49-F238E27FC236}">
                <a16:creationId xmlns:a16="http://schemas.microsoft.com/office/drawing/2014/main" id="{D4C42947-E8F2-4F43-ACA4-01712E22E022}"/>
              </a:ext>
            </a:extLst>
          </p:cNvPr>
          <p:cNvSpPr/>
          <p:nvPr/>
        </p:nvSpPr>
        <p:spPr>
          <a:xfrm>
            <a:off x="1361837" y="4838487"/>
            <a:ext cx="798232" cy="7301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solidFill>
                  <a:srgbClr val="31B09C"/>
                </a:solidFill>
              </a:rPr>
              <a:t>3</a:t>
            </a:r>
          </a:p>
        </p:txBody>
      </p:sp>
      <p:sp>
        <p:nvSpPr>
          <p:cNvPr id="53" name="TextBox 52">
            <a:extLst>
              <a:ext uri="{FF2B5EF4-FFF2-40B4-BE49-F238E27FC236}">
                <a16:creationId xmlns:a16="http://schemas.microsoft.com/office/drawing/2014/main" id="{F2E3F3F7-6129-4EA0-AED9-C0E6575CACF2}"/>
              </a:ext>
            </a:extLst>
          </p:cNvPr>
          <p:cNvSpPr txBox="1"/>
          <p:nvPr/>
        </p:nvSpPr>
        <p:spPr>
          <a:xfrm>
            <a:off x="2056920" y="4930305"/>
            <a:ext cx="8976840" cy="830997"/>
          </a:xfrm>
          <a:prstGeom prst="rect">
            <a:avLst/>
          </a:prstGeom>
          <a:noFill/>
        </p:spPr>
        <p:txBody>
          <a:bodyPr wrap="square">
            <a:spAutoFit/>
          </a:bodyPr>
          <a:lstStyle/>
          <a:p>
            <a:r>
              <a:rPr lang="en-GB" sz="2400" dirty="0">
                <a:solidFill>
                  <a:schemeClr val="tx1">
                    <a:lumMod val="65000"/>
                    <a:lumOff val="35000"/>
                  </a:schemeClr>
                </a:solidFill>
              </a:rPr>
              <a:t>triangulation can help to reveal issues that may not be evident from looking at the HHFA data alone</a:t>
            </a:r>
          </a:p>
        </p:txBody>
      </p:sp>
    </p:spTree>
    <p:custDataLst>
      <p:tags r:id="rId1"/>
    </p:custDataLst>
    <p:extLst>
      <p:ext uri="{BB962C8B-B14F-4D97-AF65-F5344CB8AC3E}">
        <p14:creationId xmlns:p14="http://schemas.microsoft.com/office/powerpoint/2010/main" val="337139100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fade">
                                      <p:cBhvr>
                                        <p:cTn id="3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P spid="50" grpId="0"/>
      <p:bldP spid="51" grpId="0"/>
      <p:bldP spid="52" grpId="0"/>
      <p:bldP spid="5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754959" cy="611122"/>
            <a:chOff x="-1235" y="-815"/>
            <a:chExt cx="10754959"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49" y="21482"/>
              <a:ext cx="10019575" cy="584775"/>
            </a:xfrm>
            <a:prstGeom prst="rect">
              <a:avLst/>
            </a:prstGeom>
            <a:noFill/>
          </p:spPr>
          <p:txBody>
            <a:bodyPr wrap="square">
              <a:spAutoFit/>
            </a:bodyPr>
            <a:lstStyle/>
            <a:p>
              <a:r>
                <a:rPr lang="en-US" sz="3200" dirty="0">
                  <a:solidFill>
                    <a:srgbClr val="595959"/>
                  </a:solidFill>
                </a:rPr>
                <a:t>Consultation with experts</a:t>
              </a:r>
              <a:endParaRPr lang="en-GB" sz="3200" dirty="0">
                <a:solidFill>
                  <a:srgbClr val="595959"/>
                </a:solidFill>
              </a:endParaRP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grpSp>
        <p:nvGrpSpPr>
          <p:cNvPr id="10" name="Cycle group">
            <a:extLst>
              <a:ext uri="{FF2B5EF4-FFF2-40B4-BE49-F238E27FC236}">
                <a16:creationId xmlns:a16="http://schemas.microsoft.com/office/drawing/2014/main" id="{6DD0DFF6-DBFE-479B-B0E5-D8F93F36AC36}"/>
              </a:ext>
            </a:extLst>
          </p:cNvPr>
          <p:cNvGrpSpPr/>
          <p:nvPr/>
        </p:nvGrpSpPr>
        <p:grpSpPr>
          <a:xfrm>
            <a:off x="1477950" y="799320"/>
            <a:ext cx="4521551" cy="5359344"/>
            <a:chOff x="2138721" y="618581"/>
            <a:chExt cx="4597200" cy="5590359"/>
          </a:xfrm>
        </p:grpSpPr>
        <p:sp>
          <p:nvSpPr>
            <p:cNvPr id="4" name="circle">
              <a:extLst>
                <a:ext uri="{FF2B5EF4-FFF2-40B4-BE49-F238E27FC236}">
                  <a16:creationId xmlns:a16="http://schemas.microsoft.com/office/drawing/2014/main" id="{7EE6D87A-9913-4712-A5FB-EAAB840F5397}"/>
                </a:ext>
              </a:extLst>
            </p:cNvPr>
            <p:cNvSpPr/>
            <p:nvPr/>
          </p:nvSpPr>
          <p:spPr>
            <a:xfrm>
              <a:off x="2138721" y="1611705"/>
              <a:ext cx="4597200" cy="4597235"/>
            </a:xfrm>
            <a:custGeom>
              <a:avLst/>
              <a:gdLst>
                <a:gd name="connsiteX0" fmla="*/ 0 w 4597200"/>
                <a:gd name="connsiteY0" fmla="*/ 2298618 h 4597235"/>
                <a:gd name="connsiteX1" fmla="*/ 2298600 w 4597200"/>
                <a:gd name="connsiteY1" fmla="*/ 0 h 4597235"/>
                <a:gd name="connsiteX2" fmla="*/ 4597200 w 4597200"/>
                <a:gd name="connsiteY2" fmla="*/ 2298618 h 4597235"/>
                <a:gd name="connsiteX3" fmla="*/ 2298600 w 4597200"/>
                <a:gd name="connsiteY3" fmla="*/ 4597236 h 4597235"/>
                <a:gd name="connsiteX4" fmla="*/ 0 w 4597200"/>
                <a:gd name="connsiteY4" fmla="*/ 2298618 h 4597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7200" h="4597235">
                  <a:moveTo>
                    <a:pt x="0" y="2298618"/>
                  </a:moveTo>
                  <a:cubicBezTo>
                    <a:pt x="0" y="1029126"/>
                    <a:pt x="1029118" y="0"/>
                    <a:pt x="2298600" y="0"/>
                  </a:cubicBezTo>
                  <a:cubicBezTo>
                    <a:pt x="3568082" y="0"/>
                    <a:pt x="4597200" y="1029126"/>
                    <a:pt x="4597200" y="2298618"/>
                  </a:cubicBezTo>
                  <a:cubicBezTo>
                    <a:pt x="4597200" y="3568110"/>
                    <a:pt x="3568082" y="4597236"/>
                    <a:pt x="2298600" y="4597236"/>
                  </a:cubicBezTo>
                  <a:cubicBezTo>
                    <a:pt x="1029118" y="4597236"/>
                    <a:pt x="0" y="3568110"/>
                    <a:pt x="0" y="2298618"/>
                  </a:cubicBezTo>
                  <a:close/>
                </a:path>
              </a:pathLst>
            </a:custGeom>
            <a:noFill/>
            <a:ln w="76200">
              <a:solidFill>
                <a:srgbClr val="31B09C"/>
              </a:solid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703724" tIns="703729" rIns="703724" bIns="703729" numCol="1" spcCol="1270" anchor="ctr" anchorCtr="0">
              <a:noAutofit/>
            </a:bodyPr>
            <a:lstStyle/>
            <a:p>
              <a:pPr marL="0" lvl="0" indent="0" algn="ctr" defTabSz="1066800">
                <a:spcBef>
                  <a:spcPct val="0"/>
                </a:spcBef>
                <a:buNone/>
              </a:pPr>
              <a:r>
                <a:rPr lang="en-GB" sz="2800" kern="1200" dirty="0">
                  <a:solidFill>
                    <a:srgbClr val="595959"/>
                  </a:solidFill>
                </a:rPr>
                <a:t>Data </a:t>
              </a:r>
            </a:p>
            <a:p>
              <a:pPr marL="0" lvl="0" indent="0" algn="ctr" defTabSz="1066800">
                <a:spcBef>
                  <a:spcPct val="0"/>
                </a:spcBef>
                <a:buNone/>
              </a:pPr>
              <a:r>
                <a:rPr lang="en-GB" sz="2800" kern="1200" dirty="0">
                  <a:solidFill>
                    <a:srgbClr val="595959"/>
                  </a:solidFill>
                </a:rPr>
                <a:t>interpretation</a:t>
              </a:r>
            </a:p>
            <a:p>
              <a:pPr marL="0" lvl="0" indent="0" algn="ctr" defTabSz="1066800">
                <a:spcBef>
                  <a:spcPct val="0"/>
                </a:spcBef>
                <a:buNone/>
              </a:pPr>
              <a:r>
                <a:rPr lang="en-GB" sz="2800" kern="1200" dirty="0">
                  <a:solidFill>
                    <a:srgbClr val="595959"/>
                  </a:solidFill>
                </a:rPr>
                <a:t>cycle</a:t>
              </a:r>
            </a:p>
          </p:txBody>
        </p:sp>
        <p:sp>
          <p:nvSpPr>
            <p:cNvPr id="5" name="01 Data review">
              <a:extLst>
                <a:ext uri="{FF2B5EF4-FFF2-40B4-BE49-F238E27FC236}">
                  <a16:creationId xmlns:a16="http://schemas.microsoft.com/office/drawing/2014/main" id="{40EAE8B1-318B-414C-AA22-30806DC28915}"/>
                </a:ext>
              </a:extLst>
            </p:cNvPr>
            <p:cNvSpPr/>
            <p:nvPr/>
          </p:nvSpPr>
          <p:spPr>
            <a:xfrm>
              <a:off x="3392503" y="618581"/>
              <a:ext cx="2089636" cy="2089636"/>
            </a:xfrm>
            <a:custGeom>
              <a:avLst/>
              <a:gdLst>
                <a:gd name="connsiteX0" fmla="*/ 0 w 2089636"/>
                <a:gd name="connsiteY0" fmla="*/ 1044818 h 2089636"/>
                <a:gd name="connsiteX1" fmla="*/ 1044818 w 2089636"/>
                <a:gd name="connsiteY1" fmla="*/ 0 h 2089636"/>
                <a:gd name="connsiteX2" fmla="*/ 2089636 w 2089636"/>
                <a:gd name="connsiteY2" fmla="*/ 1044818 h 2089636"/>
                <a:gd name="connsiteX3" fmla="*/ 1044818 w 2089636"/>
                <a:gd name="connsiteY3" fmla="*/ 2089636 h 2089636"/>
                <a:gd name="connsiteX4" fmla="*/ 0 w 2089636"/>
                <a:gd name="connsiteY4" fmla="*/ 1044818 h 2089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636" h="2089636">
                  <a:moveTo>
                    <a:pt x="0" y="1044818"/>
                  </a:moveTo>
                  <a:cubicBezTo>
                    <a:pt x="0" y="467781"/>
                    <a:pt x="467781" y="0"/>
                    <a:pt x="1044818" y="0"/>
                  </a:cubicBezTo>
                  <a:cubicBezTo>
                    <a:pt x="1621855" y="0"/>
                    <a:pt x="2089636" y="467781"/>
                    <a:pt x="2089636" y="1044818"/>
                  </a:cubicBezTo>
                  <a:cubicBezTo>
                    <a:pt x="2089636" y="1621855"/>
                    <a:pt x="1621855" y="2089636"/>
                    <a:pt x="1044818" y="2089636"/>
                  </a:cubicBezTo>
                  <a:cubicBezTo>
                    <a:pt x="467781" y="2089636"/>
                    <a:pt x="0" y="1621855"/>
                    <a:pt x="0" y="1044818"/>
                  </a:cubicBezTo>
                  <a:close/>
                </a:path>
              </a:pathLst>
            </a:custGeom>
            <a:solidFill>
              <a:srgbClr val="98D7CE"/>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306020" tIns="331420" rIns="306020" bIns="33142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rgbClr val="595959"/>
                  </a:solidFill>
                </a:rPr>
                <a:t>Data review</a:t>
              </a:r>
            </a:p>
          </p:txBody>
        </p:sp>
      </p:grpSp>
      <p:sp>
        <p:nvSpPr>
          <p:cNvPr id="23" name="02 contextual">
            <a:extLst>
              <a:ext uri="{FF2B5EF4-FFF2-40B4-BE49-F238E27FC236}">
                <a16:creationId xmlns:a16="http://schemas.microsoft.com/office/drawing/2014/main" id="{EBE3CADF-0312-421D-8D47-E537F126DE8C}"/>
              </a:ext>
            </a:extLst>
          </p:cNvPr>
          <p:cNvSpPr/>
          <p:nvPr/>
        </p:nvSpPr>
        <p:spPr>
          <a:xfrm>
            <a:off x="4876382" y="2197028"/>
            <a:ext cx="2089636" cy="2089636"/>
          </a:xfrm>
          <a:custGeom>
            <a:avLst/>
            <a:gdLst>
              <a:gd name="connsiteX0" fmla="*/ 0 w 2089636"/>
              <a:gd name="connsiteY0" fmla="*/ 1044818 h 2089636"/>
              <a:gd name="connsiteX1" fmla="*/ 1044818 w 2089636"/>
              <a:gd name="connsiteY1" fmla="*/ 0 h 2089636"/>
              <a:gd name="connsiteX2" fmla="*/ 2089636 w 2089636"/>
              <a:gd name="connsiteY2" fmla="*/ 1044818 h 2089636"/>
              <a:gd name="connsiteX3" fmla="*/ 1044818 w 2089636"/>
              <a:gd name="connsiteY3" fmla="*/ 2089636 h 2089636"/>
              <a:gd name="connsiteX4" fmla="*/ 0 w 2089636"/>
              <a:gd name="connsiteY4" fmla="*/ 1044818 h 2089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636" h="2089636">
                <a:moveTo>
                  <a:pt x="0" y="1044818"/>
                </a:moveTo>
                <a:cubicBezTo>
                  <a:pt x="0" y="467781"/>
                  <a:pt x="467781" y="0"/>
                  <a:pt x="1044818" y="0"/>
                </a:cubicBezTo>
                <a:cubicBezTo>
                  <a:pt x="1621855" y="0"/>
                  <a:pt x="2089636" y="467781"/>
                  <a:pt x="2089636" y="1044818"/>
                </a:cubicBezTo>
                <a:cubicBezTo>
                  <a:pt x="2089636" y="1621855"/>
                  <a:pt x="1621855" y="2089636"/>
                  <a:pt x="1044818" y="2089636"/>
                </a:cubicBezTo>
                <a:cubicBezTo>
                  <a:pt x="467781" y="2089636"/>
                  <a:pt x="0" y="1621855"/>
                  <a:pt x="0" y="1044818"/>
                </a:cubicBezTo>
                <a:close/>
              </a:path>
            </a:pathLst>
          </a:custGeom>
          <a:solidFill>
            <a:srgbClr val="98D7CE"/>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306020" tIns="331420" rIns="306020" bIns="33142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rgbClr val="595959"/>
                </a:solidFill>
              </a:rPr>
              <a:t>Use of contextual information</a:t>
            </a:r>
          </a:p>
        </p:txBody>
      </p:sp>
      <p:sp>
        <p:nvSpPr>
          <p:cNvPr id="18" name="03 data triangulation">
            <a:extLst>
              <a:ext uri="{FF2B5EF4-FFF2-40B4-BE49-F238E27FC236}">
                <a16:creationId xmlns:a16="http://schemas.microsoft.com/office/drawing/2014/main" id="{53A91BAC-6F28-47C1-8720-93BE37AB9FE5}"/>
              </a:ext>
            </a:extLst>
          </p:cNvPr>
          <p:cNvSpPr/>
          <p:nvPr/>
        </p:nvSpPr>
        <p:spPr>
          <a:xfrm>
            <a:off x="4073109" y="4695658"/>
            <a:ext cx="2089636" cy="2089636"/>
          </a:xfrm>
          <a:custGeom>
            <a:avLst/>
            <a:gdLst>
              <a:gd name="connsiteX0" fmla="*/ 0 w 2089636"/>
              <a:gd name="connsiteY0" fmla="*/ 1044818 h 2089636"/>
              <a:gd name="connsiteX1" fmla="*/ 1044818 w 2089636"/>
              <a:gd name="connsiteY1" fmla="*/ 0 h 2089636"/>
              <a:gd name="connsiteX2" fmla="*/ 2089636 w 2089636"/>
              <a:gd name="connsiteY2" fmla="*/ 1044818 h 2089636"/>
              <a:gd name="connsiteX3" fmla="*/ 1044818 w 2089636"/>
              <a:gd name="connsiteY3" fmla="*/ 2089636 h 2089636"/>
              <a:gd name="connsiteX4" fmla="*/ 0 w 2089636"/>
              <a:gd name="connsiteY4" fmla="*/ 1044818 h 2089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636" h="2089636">
                <a:moveTo>
                  <a:pt x="0" y="1044818"/>
                </a:moveTo>
                <a:cubicBezTo>
                  <a:pt x="0" y="467781"/>
                  <a:pt x="467781" y="0"/>
                  <a:pt x="1044818" y="0"/>
                </a:cubicBezTo>
                <a:cubicBezTo>
                  <a:pt x="1621855" y="0"/>
                  <a:pt x="2089636" y="467781"/>
                  <a:pt x="2089636" y="1044818"/>
                </a:cubicBezTo>
                <a:cubicBezTo>
                  <a:pt x="2089636" y="1621855"/>
                  <a:pt x="1621855" y="2089636"/>
                  <a:pt x="1044818" y="2089636"/>
                </a:cubicBezTo>
                <a:cubicBezTo>
                  <a:pt x="467781" y="2089636"/>
                  <a:pt x="0" y="1621855"/>
                  <a:pt x="0" y="1044818"/>
                </a:cubicBezTo>
                <a:close/>
              </a:path>
            </a:pathLst>
          </a:custGeom>
          <a:solidFill>
            <a:srgbClr val="98D7CE"/>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306020" tIns="331420" rIns="306020" bIns="33142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rgbClr val="595959"/>
                </a:solidFill>
              </a:rPr>
              <a:t>Data triangulation</a:t>
            </a:r>
          </a:p>
        </p:txBody>
      </p:sp>
      <p:sp>
        <p:nvSpPr>
          <p:cNvPr id="22" name="04 consultation with experts">
            <a:extLst>
              <a:ext uri="{FF2B5EF4-FFF2-40B4-BE49-F238E27FC236}">
                <a16:creationId xmlns:a16="http://schemas.microsoft.com/office/drawing/2014/main" id="{71A92197-FA2F-4F13-A5FE-6F9A12F43D12}"/>
              </a:ext>
            </a:extLst>
          </p:cNvPr>
          <p:cNvSpPr/>
          <p:nvPr/>
        </p:nvSpPr>
        <p:spPr>
          <a:xfrm>
            <a:off x="1180900" y="4695658"/>
            <a:ext cx="2089636" cy="2089636"/>
          </a:xfrm>
          <a:custGeom>
            <a:avLst/>
            <a:gdLst>
              <a:gd name="connsiteX0" fmla="*/ 0 w 2089636"/>
              <a:gd name="connsiteY0" fmla="*/ 1044818 h 2089636"/>
              <a:gd name="connsiteX1" fmla="*/ 1044818 w 2089636"/>
              <a:gd name="connsiteY1" fmla="*/ 0 h 2089636"/>
              <a:gd name="connsiteX2" fmla="*/ 2089636 w 2089636"/>
              <a:gd name="connsiteY2" fmla="*/ 1044818 h 2089636"/>
              <a:gd name="connsiteX3" fmla="*/ 1044818 w 2089636"/>
              <a:gd name="connsiteY3" fmla="*/ 2089636 h 2089636"/>
              <a:gd name="connsiteX4" fmla="*/ 0 w 2089636"/>
              <a:gd name="connsiteY4" fmla="*/ 1044818 h 2089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636" h="2089636">
                <a:moveTo>
                  <a:pt x="0" y="1044818"/>
                </a:moveTo>
                <a:cubicBezTo>
                  <a:pt x="0" y="467781"/>
                  <a:pt x="467781" y="0"/>
                  <a:pt x="1044818" y="0"/>
                </a:cubicBezTo>
                <a:cubicBezTo>
                  <a:pt x="1621855" y="0"/>
                  <a:pt x="2089636" y="467781"/>
                  <a:pt x="2089636" y="1044818"/>
                </a:cubicBezTo>
                <a:cubicBezTo>
                  <a:pt x="2089636" y="1621855"/>
                  <a:pt x="1621855" y="2089636"/>
                  <a:pt x="1044818" y="2089636"/>
                </a:cubicBezTo>
                <a:cubicBezTo>
                  <a:pt x="467781" y="2089636"/>
                  <a:pt x="0" y="1621855"/>
                  <a:pt x="0" y="1044818"/>
                </a:cubicBezTo>
                <a:close/>
              </a:path>
            </a:pathLst>
          </a:custGeom>
          <a:solidFill>
            <a:srgbClr val="98D7CE"/>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306020" tIns="331420" rIns="306020" bIns="33142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rgbClr val="595959"/>
                </a:solidFill>
              </a:rPr>
              <a:t>Consultation with experts</a:t>
            </a:r>
          </a:p>
        </p:txBody>
      </p:sp>
      <p:sp>
        <p:nvSpPr>
          <p:cNvPr id="24" name="05 further data analysis" hidden="1">
            <a:extLst>
              <a:ext uri="{FF2B5EF4-FFF2-40B4-BE49-F238E27FC236}">
                <a16:creationId xmlns:a16="http://schemas.microsoft.com/office/drawing/2014/main" id="{5B1F3D3C-978C-4FD7-AA17-87409AD3CC29}"/>
              </a:ext>
            </a:extLst>
          </p:cNvPr>
          <p:cNvSpPr/>
          <p:nvPr/>
        </p:nvSpPr>
        <p:spPr>
          <a:xfrm>
            <a:off x="440830" y="2197028"/>
            <a:ext cx="2089636" cy="2089636"/>
          </a:xfrm>
          <a:custGeom>
            <a:avLst/>
            <a:gdLst>
              <a:gd name="connsiteX0" fmla="*/ 0 w 2089636"/>
              <a:gd name="connsiteY0" fmla="*/ 1044818 h 2089636"/>
              <a:gd name="connsiteX1" fmla="*/ 1044818 w 2089636"/>
              <a:gd name="connsiteY1" fmla="*/ 0 h 2089636"/>
              <a:gd name="connsiteX2" fmla="*/ 2089636 w 2089636"/>
              <a:gd name="connsiteY2" fmla="*/ 1044818 h 2089636"/>
              <a:gd name="connsiteX3" fmla="*/ 1044818 w 2089636"/>
              <a:gd name="connsiteY3" fmla="*/ 2089636 h 2089636"/>
              <a:gd name="connsiteX4" fmla="*/ 0 w 2089636"/>
              <a:gd name="connsiteY4" fmla="*/ 1044818 h 2089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636" h="2089636">
                <a:moveTo>
                  <a:pt x="0" y="1044818"/>
                </a:moveTo>
                <a:cubicBezTo>
                  <a:pt x="0" y="467781"/>
                  <a:pt x="467781" y="0"/>
                  <a:pt x="1044818" y="0"/>
                </a:cubicBezTo>
                <a:cubicBezTo>
                  <a:pt x="1621855" y="0"/>
                  <a:pt x="2089636" y="467781"/>
                  <a:pt x="2089636" y="1044818"/>
                </a:cubicBezTo>
                <a:cubicBezTo>
                  <a:pt x="2089636" y="1621855"/>
                  <a:pt x="1621855" y="2089636"/>
                  <a:pt x="1044818" y="2089636"/>
                </a:cubicBezTo>
                <a:cubicBezTo>
                  <a:pt x="467781" y="2089636"/>
                  <a:pt x="0" y="1621855"/>
                  <a:pt x="0" y="1044818"/>
                </a:cubicBezTo>
                <a:close/>
              </a:path>
            </a:pathLst>
          </a:custGeom>
          <a:solidFill>
            <a:srgbClr val="98D7CE"/>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306020" tIns="331420" rIns="306020" bIns="33142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rgbClr val="595959"/>
                </a:solidFill>
              </a:rPr>
              <a:t>Further data analysis</a:t>
            </a:r>
          </a:p>
        </p:txBody>
      </p:sp>
      <p:cxnSp>
        <p:nvCxnSpPr>
          <p:cNvPr id="12" name="arrow1">
            <a:extLst>
              <a:ext uri="{FF2B5EF4-FFF2-40B4-BE49-F238E27FC236}">
                <a16:creationId xmlns:a16="http://schemas.microsoft.com/office/drawing/2014/main" id="{6520237F-7F35-4091-8765-72EEA5547CD4}"/>
              </a:ext>
            </a:extLst>
          </p:cNvPr>
          <p:cNvCxnSpPr>
            <a:cxnSpLocks/>
          </p:cNvCxnSpPr>
          <p:nvPr/>
        </p:nvCxnSpPr>
        <p:spPr>
          <a:xfrm>
            <a:off x="4812888" y="1728544"/>
            <a:ext cx="3120348" cy="0"/>
          </a:xfrm>
          <a:prstGeom prst="straightConnector1">
            <a:avLst/>
          </a:prstGeom>
          <a:ln w="57150">
            <a:solidFill>
              <a:srgbClr val="31B09C"/>
            </a:solidFill>
            <a:tailEnd type="triangle"/>
          </a:ln>
        </p:spPr>
        <p:style>
          <a:lnRef idx="1">
            <a:schemeClr val="accent1"/>
          </a:lnRef>
          <a:fillRef idx="0">
            <a:schemeClr val="accent1"/>
          </a:fillRef>
          <a:effectRef idx="0">
            <a:schemeClr val="accent1"/>
          </a:effectRef>
          <a:fontRef idx="minor">
            <a:schemeClr val="tx1"/>
          </a:fontRef>
        </p:style>
      </p:cxnSp>
      <p:sp>
        <p:nvSpPr>
          <p:cNvPr id="2" name="textBox1">
            <a:extLst>
              <a:ext uri="{FF2B5EF4-FFF2-40B4-BE49-F238E27FC236}">
                <a16:creationId xmlns:a16="http://schemas.microsoft.com/office/drawing/2014/main" id="{135E31B5-EFE3-4A04-9A2B-DF903367A7BC}"/>
              </a:ext>
            </a:extLst>
          </p:cNvPr>
          <p:cNvSpPr/>
          <p:nvPr/>
        </p:nvSpPr>
        <p:spPr>
          <a:xfrm>
            <a:off x="8109284" y="1009220"/>
            <a:ext cx="3657600" cy="1438648"/>
          </a:xfrm>
          <a:prstGeom prst="rect">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595959"/>
                </a:solidFill>
              </a:rPr>
              <a:t>Formulate initial </a:t>
            </a:r>
          </a:p>
          <a:p>
            <a:pPr algn="ctr"/>
            <a:r>
              <a:rPr lang="en-US" sz="2400" dirty="0">
                <a:solidFill>
                  <a:srgbClr val="595959"/>
                </a:solidFill>
              </a:rPr>
              <a:t>hypotheses </a:t>
            </a:r>
            <a:br>
              <a:rPr lang="en-US" sz="2400" dirty="0">
                <a:solidFill>
                  <a:srgbClr val="595959"/>
                </a:solidFill>
              </a:rPr>
            </a:br>
            <a:r>
              <a:rPr lang="en-US" sz="2400" dirty="0">
                <a:solidFill>
                  <a:srgbClr val="595959"/>
                </a:solidFill>
              </a:rPr>
              <a:t>(</a:t>
            </a:r>
            <a:r>
              <a:rPr lang="en-US" sz="2400" b="1" dirty="0">
                <a:solidFill>
                  <a:srgbClr val="595959"/>
                </a:solidFill>
              </a:rPr>
              <a:t>potential </a:t>
            </a:r>
            <a:r>
              <a:rPr lang="en-US" sz="2400" dirty="0">
                <a:solidFill>
                  <a:srgbClr val="595959"/>
                </a:solidFill>
              </a:rPr>
              <a:t>explanations)</a:t>
            </a:r>
          </a:p>
        </p:txBody>
      </p:sp>
      <p:cxnSp>
        <p:nvCxnSpPr>
          <p:cNvPr id="14" name="arrow2">
            <a:extLst>
              <a:ext uri="{FF2B5EF4-FFF2-40B4-BE49-F238E27FC236}">
                <a16:creationId xmlns:a16="http://schemas.microsoft.com/office/drawing/2014/main" id="{24DE5202-C4C5-4A47-8D55-3AB4802A81BC}"/>
              </a:ext>
            </a:extLst>
          </p:cNvPr>
          <p:cNvCxnSpPr>
            <a:cxnSpLocks/>
            <a:endCxn id="13" idx="0"/>
          </p:cNvCxnSpPr>
          <p:nvPr/>
        </p:nvCxnSpPr>
        <p:spPr>
          <a:xfrm>
            <a:off x="9966281" y="2432125"/>
            <a:ext cx="0" cy="912655"/>
          </a:xfrm>
          <a:prstGeom prst="straightConnector1">
            <a:avLst/>
          </a:prstGeom>
          <a:ln w="57150">
            <a:solidFill>
              <a:srgbClr val="31B09C"/>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2">
            <a:extLst>
              <a:ext uri="{FF2B5EF4-FFF2-40B4-BE49-F238E27FC236}">
                <a16:creationId xmlns:a16="http://schemas.microsoft.com/office/drawing/2014/main" id="{0619B308-B2C5-49AE-A772-0A1D2FAB1410}"/>
              </a:ext>
            </a:extLst>
          </p:cNvPr>
          <p:cNvSpPr/>
          <p:nvPr/>
        </p:nvSpPr>
        <p:spPr>
          <a:xfrm>
            <a:off x="8137481" y="3344780"/>
            <a:ext cx="3657600" cy="2081462"/>
          </a:xfrm>
          <a:prstGeom prst="rect">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595959"/>
                </a:solidFill>
              </a:rPr>
              <a:t>Confirm or discard </a:t>
            </a:r>
          </a:p>
          <a:p>
            <a:pPr algn="ctr">
              <a:spcAft>
                <a:spcPts val="1200"/>
              </a:spcAft>
            </a:pPr>
            <a:r>
              <a:rPr lang="en-US" sz="2400" dirty="0">
                <a:solidFill>
                  <a:srgbClr val="595959"/>
                </a:solidFill>
              </a:rPr>
              <a:t>initial hypotheses</a:t>
            </a:r>
          </a:p>
          <a:p>
            <a:pPr algn="ctr"/>
            <a:r>
              <a:rPr lang="en-US" sz="2400" dirty="0">
                <a:solidFill>
                  <a:srgbClr val="595959"/>
                </a:solidFill>
              </a:rPr>
              <a:t>Consider alternative hypotheses</a:t>
            </a:r>
          </a:p>
        </p:txBody>
      </p:sp>
      <p:sp>
        <p:nvSpPr>
          <p:cNvPr id="6" name="Right Bracket 5">
            <a:extLst>
              <a:ext uri="{FF2B5EF4-FFF2-40B4-BE49-F238E27FC236}">
                <a16:creationId xmlns:a16="http://schemas.microsoft.com/office/drawing/2014/main" id="{E5A773AD-491A-4041-AD78-B9CDF295CA62}"/>
              </a:ext>
            </a:extLst>
          </p:cNvPr>
          <p:cNvSpPr/>
          <p:nvPr/>
        </p:nvSpPr>
        <p:spPr>
          <a:xfrm>
            <a:off x="6966020" y="2197027"/>
            <a:ext cx="204944" cy="4407257"/>
          </a:xfrm>
          <a:prstGeom prst="rightBracket">
            <a:avLst/>
          </a:prstGeom>
          <a:ln w="57150">
            <a:solidFill>
              <a:srgbClr val="31B09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985D4CE3-F3D6-4975-A8E0-B7155508B86F}"/>
              </a:ext>
            </a:extLst>
          </p:cNvPr>
          <p:cNvCxnSpPr>
            <a:cxnSpLocks/>
            <a:stCxn id="13" idx="1"/>
            <a:endCxn id="6" idx="2"/>
          </p:cNvCxnSpPr>
          <p:nvPr/>
        </p:nvCxnSpPr>
        <p:spPr>
          <a:xfrm flipH="1">
            <a:off x="7170964" y="4385511"/>
            <a:ext cx="966517" cy="15145"/>
          </a:xfrm>
          <a:prstGeom prst="line">
            <a:avLst/>
          </a:prstGeom>
          <a:ln w="57150">
            <a:solidFill>
              <a:srgbClr val="31B09C"/>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52295897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anim calcmode="lin" valueType="num">
                                      <p:cBhvr>
                                        <p:cTn id="14" dur="500" fill="hold"/>
                                        <p:tgtEl>
                                          <p:spTgt spid="24"/>
                                        </p:tgtEl>
                                        <p:attrNameLst>
                                          <p:attrName>ppt_w</p:attrName>
                                        </p:attrNameLst>
                                      </p:cBhvr>
                                      <p:tavLst>
                                        <p:tav tm="0">
                                          <p:val>
                                            <p:fltVal val="0"/>
                                          </p:val>
                                        </p:tav>
                                        <p:tav tm="100000">
                                          <p:val>
                                            <p:strVal val="#ppt_w"/>
                                          </p:val>
                                        </p:tav>
                                      </p:tavLst>
                                    </p:anim>
                                    <p:anim calcmode="lin" valueType="num">
                                      <p:cBhvr>
                                        <p:cTn id="15" dur="500" fill="hold"/>
                                        <p:tgtEl>
                                          <p:spTgt spid="24"/>
                                        </p:tgtEl>
                                        <p:attrNameLst>
                                          <p:attrName>ppt_h</p:attrName>
                                        </p:attrNameLst>
                                      </p:cBhvr>
                                      <p:tavLst>
                                        <p:tav tm="0">
                                          <p:val>
                                            <p:fltVal val="0"/>
                                          </p:val>
                                        </p:tav>
                                        <p:tav tm="100000">
                                          <p:val>
                                            <p:strVal val="#ppt_h"/>
                                          </p:val>
                                        </p:tav>
                                      </p:tavLst>
                                    </p:anim>
                                    <p:animEffect transition="in" filter="fade">
                                      <p:cBhvr>
                                        <p:cTn id="1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header">
            <a:extLst>
              <a:ext uri="{FF2B5EF4-FFF2-40B4-BE49-F238E27FC236}">
                <a16:creationId xmlns:a16="http://schemas.microsoft.com/office/drawing/2014/main" id="{84D8390B-55BB-DC68-6C38-234C5F4C2E56}"/>
              </a:ext>
            </a:extLst>
          </p:cNvPr>
          <p:cNvGrpSpPr/>
          <p:nvPr/>
        </p:nvGrpSpPr>
        <p:grpSpPr>
          <a:xfrm>
            <a:off x="-1235" y="-815"/>
            <a:ext cx="10849857" cy="611122"/>
            <a:chOff x="-1235" y="-815"/>
            <a:chExt cx="10849857"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50" y="21600"/>
              <a:ext cx="10114472" cy="584775"/>
            </a:xfrm>
            <a:prstGeom prst="rect">
              <a:avLst/>
            </a:prstGeom>
            <a:noFill/>
          </p:spPr>
          <p:txBody>
            <a:bodyPr wrap="square">
              <a:spAutoFit/>
            </a:bodyPr>
            <a:lstStyle/>
            <a:p>
              <a:r>
                <a:rPr lang="en-GB" sz="3200" dirty="0">
                  <a:solidFill>
                    <a:srgbClr val="595959"/>
                  </a:solidFill>
                </a:rPr>
                <a:t>Consultation with experts</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28" name="grid1">
            <a:extLst>
              <a:ext uri="{FF2B5EF4-FFF2-40B4-BE49-F238E27FC236}">
                <a16:creationId xmlns:a16="http://schemas.microsoft.com/office/drawing/2014/main" id="{B5C4B6B8-6A33-4A61-912E-A44FEBBA8D74}"/>
              </a:ext>
            </a:extLst>
          </p:cNvPr>
          <p:cNvSpPr txBox="1"/>
          <p:nvPr/>
        </p:nvSpPr>
        <p:spPr>
          <a:xfrm>
            <a:off x="712385" y="2160892"/>
            <a:ext cx="4860000" cy="3737634"/>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29" name="grid2">
            <a:extLst>
              <a:ext uri="{FF2B5EF4-FFF2-40B4-BE49-F238E27FC236}">
                <a16:creationId xmlns:a16="http://schemas.microsoft.com/office/drawing/2014/main" id="{95572B67-2BA1-442F-B96D-B3BAFA9A47C6}"/>
              </a:ext>
            </a:extLst>
          </p:cNvPr>
          <p:cNvSpPr txBox="1"/>
          <p:nvPr/>
        </p:nvSpPr>
        <p:spPr>
          <a:xfrm>
            <a:off x="6619615" y="2134342"/>
            <a:ext cx="4860000" cy="3764184"/>
          </a:xfrm>
          <a:prstGeom prst="rect">
            <a:avLst/>
          </a:prstGeom>
          <a:solidFill>
            <a:srgbClr val="C7DDF1"/>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8" name="Sentence stem">
            <a:extLst>
              <a:ext uri="{FF2B5EF4-FFF2-40B4-BE49-F238E27FC236}">
                <a16:creationId xmlns:a16="http://schemas.microsoft.com/office/drawing/2014/main" id="{51FBAF18-7324-06C4-EDC1-BA1C07448FE3}"/>
              </a:ext>
            </a:extLst>
          </p:cNvPr>
          <p:cNvSpPr txBox="1"/>
          <p:nvPr/>
        </p:nvSpPr>
        <p:spPr>
          <a:xfrm>
            <a:off x="734150" y="1337059"/>
            <a:ext cx="6629176"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Programme or subject matter experts:</a:t>
            </a:r>
          </a:p>
        </p:txBody>
      </p:sp>
      <p:sp>
        <p:nvSpPr>
          <p:cNvPr id="13" name="bulletText1">
            <a:extLst>
              <a:ext uri="{FF2B5EF4-FFF2-40B4-BE49-F238E27FC236}">
                <a16:creationId xmlns:a16="http://schemas.microsoft.com/office/drawing/2014/main" id="{1A888DB7-7699-4793-8D18-791EAB9E320D}"/>
              </a:ext>
            </a:extLst>
          </p:cNvPr>
          <p:cNvSpPr txBox="1"/>
          <p:nvPr/>
        </p:nvSpPr>
        <p:spPr>
          <a:xfrm>
            <a:off x="1345971" y="2779274"/>
            <a:ext cx="3971988" cy="1092800"/>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offer detailed reviews of specific analysis platform outputs</a:t>
            </a:r>
          </a:p>
        </p:txBody>
      </p:sp>
      <p:sp>
        <p:nvSpPr>
          <p:cNvPr id="14" name="bulletText2">
            <a:extLst>
              <a:ext uri="{FF2B5EF4-FFF2-40B4-BE49-F238E27FC236}">
                <a16:creationId xmlns:a16="http://schemas.microsoft.com/office/drawing/2014/main" id="{D712CC60-CE7B-4135-B74A-1E3EAD1A9728}"/>
              </a:ext>
            </a:extLst>
          </p:cNvPr>
          <p:cNvSpPr txBox="1"/>
          <p:nvPr/>
        </p:nvSpPr>
        <p:spPr>
          <a:xfrm>
            <a:off x="1345970" y="4331337"/>
            <a:ext cx="4528729"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bring specific in-depth knowledge and experience</a:t>
            </a:r>
          </a:p>
        </p:txBody>
      </p:sp>
      <p:sp>
        <p:nvSpPr>
          <p:cNvPr id="40" name="bulletText7">
            <a:extLst>
              <a:ext uri="{FF2B5EF4-FFF2-40B4-BE49-F238E27FC236}">
                <a16:creationId xmlns:a16="http://schemas.microsoft.com/office/drawing/2014/main" id="{CBE1C87D-66C2-4D81-AEEB-191DD2EA3AE8}"/>
              </a:ext>
            </a:extLst>
          </p:cNvPr>
          <p:cNvSpPr txBox="1"/>
          <p:nvPr/>
        </p:nvSpPr>
        <p:spPr>
          <a:xfrm>
            <a:off x="7241827" y="2764117"/>
            <a:ext cx="3924100" cy="1092800"/>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thorough understanding </a:t>
            </a:r>
            <a:br>
              <a:rPr lang="en-GB" sz="2400" dirty="0">
                <a:solidFill>
                  <a:schemeClr val="tx1">
                    <a:lumMod val="65000"/>
                    <a:lumOff val="35000"/>
                  </a:schemeClr>
                </a:solidFill>
              </a:rPr>
            </a:br>
            <a:r>
              <a:rPr lang="en-GB" sz="2400" dirty="0">
                <a:solidFill>
                  <a:schemeClr val="tx1">
                    <a:lumMod val="65000"/>
                    <a:lumOff val="35000"/>
                  </a:schemeClr>
                </a:solidFill>
              </a:rPr>
              <a:t>of programme-specific findings</a:t>
            </a:r>
          </a:p>
        </p:txBody>
      </p:sp>
      <p:sp>
        <p:nvSpPr>
          <p:cNvPr id="41" name="bulletText8">
            <a:extLst>
              <a:ext uri="{FF2B5EF4-FFF2-40B4-BE49-F238E27FC236}">
                <a16:creationId xmlns:a16="http://schemas.microsoft.com/office/drawing/2014/main" id="{DE7C6786-5C51-4D6E-AB52-1D692EEBF509}"/>
              </a:ext>
            </a:extLst>
          </p:cNvPr>
          <p:cNvSpPr txBox="1"/>
          <p:nvPr/>
        </p:nvSpPr>
        <p:spPr>
          <a:xfrm>
            <a:off x="7241827" y="4331337"/>
            <a:ext cx="4203253"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detailed programme-specific recommendations</a:t>
            </a:r>
          </a:p>
        </p:txBody>
      </p:sp>
      <p:pic>
        <p:nvPicPr>
          <p:cNvPr id="32" name="bullet01">
            <a:extLst>
              <a:ext uri="{FF2B5EF4-FFF2-40B4-BE49-F238E27FC236}">
                <a16:creationId xmlns:a16="http://schemas.microsoft.com/office/drawing/2014/main" id="{E1A0932E-3F6A-45E9-BDCE-C07340C126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6073" y="2943246"/>
            <a:ext cx="117692" cy="122400"/>
          </a:xfrm>
          <a:prstGeom prst="rect">
            <a:avLst/>
          </a:prstGeom>
        </p:spPr>
      </p:pic>
      <p:pic>
        <p:nvPicPr>
          <p:cNvPr id="33" name="bullet02">
            <a:extLst>
              <a:ext uri="{FF2B5EF4-FFF2-40B4-BE49-F238E27FC236}">
                <a16:creationId xmlns:a16="http://schemas.microsoft.com/office/drawing/2014/main" id="{DC66DBF6-E47D-417A-AA54-7F78C177FE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5576" y="4486027"/>
            <a:ext cx="117692" cy="122400"/>
          </a:xfrm>
          <a:prstGeom prst="rect">
            <a:avLst/>
          </a:prstGeom>
        </p:spPr>
      </p:pic>
      <p:pic>
        <p:nvPicPr>
          <p:cNvPr id="59" name="bullet07">
            <a:extLst>
              <a:ext uri="{FF2B5EF4-FFF2-40B4-BE49-F238E27FC236}">
                <a16:creationId xmlns:a16="http://schemas.microsoft.com/office/drawing/2014/main" id="{33364EC5-0612-4D32-8839-98B17E552A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1929" y="2912169"/>
            <a:ext cx="109234" cy="122400"/>
          </a:xfrm>
          <a:prstGeom prst="rect">
            <a:avLst/>
          </a:prstGeom>
        </p:spPr>
      </p:pic>
      <p:pic>
        <p:nvPicPr>
          <p:cNvPr id="60" name="bullet08">
            <a:extLst>
              <a:ext uri="{FF2B5EF4-FFF2-40B4-BE49-F238E27FC236}">
                <a16:creationId xmlns:a16="http://schemas.microsoft.com/office/drawing/2014/main" id="{60B10202-E17C-4668-91FD-6A60B6F577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1280" y="4486027"/>
            <a:ext cx="109234" cy="122400"/>
          </a:xfrm>
          <a:prstGeom prst="rect">
            <a:avLst/>
          </a:prstGeom>
        </p:spPr>
      </p:pic>
      <p:sp>
        <p:nvSpPr>
          <p:cNvPr id="2" name="Arrow: Right 1">
            <a:extLst>
              <a:ext uri="{FF2B5EF4-FFF2-40B4-BE49-F238E27FC236}">
                <a16:creationId xmlns:a16="http://schemas.microsoft.com/office/drawing/2014/main" id="{D4AF1106-DB47-4582-A501-B46A5268CFC6}"/>
              </a:ext>
            </a:extLst>
          </p:cNvPr>
          <p:cNvSpPr/>
          <p:nvPr/>
        </p:nvSpPr>
        <p:spPr>
          <a:xfrm>
            <a:off x="5575528" y="3636233"/>
            <a:ext cx="1040944" cy="760401"/>
          </a:xfrm>
          <a:prstGeom prs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176102991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500"/>
                                        <p:tgtEl>
                                          <p:spTgt spid="28"/>
                                        </p:tgtEl>
                                      </p:cBhvr>
                                    </p:animEffect>
                                  </p:childTnLst>
                                </p:cTn>
                              </p:par>
                            </p:childTnLst>
                          </p:cTn>
                        </p:par>
                        <p:par>
                          <p:cTn id="13" fill="hold">
                            <p:stCondLst>
                              <p:cond delay="500"/>
                            </p:stCondLst>
                            <p:childTnLst>
                              <p:par>
                                <p:cTn id="14" presetID="31" presetClass="entr" presetSubtype="0"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p:cTn id="16" dur="500" fill="hold"/>
                                        <p:tgtEl>
                                          <p:spTgt spid="32"/>
                                        </p:tgtEl>
                                        <p:attrNameLst>
                                          <p:attrName>ppt_w</p:attrName>
                                        </p:attrNameLst>
                                      </p:cBhvr>
                                      <p:tavLst>
                                        <p:tav tm="0">
                                          <p:val>
                                            <p:fltVal val="0"/>
                                          </p:val>
                                        </p:tav>
                                        <p:tav tm="100000">
                                          <p:val>
                                            <p:strVal val="#ppt_w"/>
                                          </p:val>
                                        </p:tav>
                                      </p:tavLst>
                                    </p:anim>
                                    <p:anim calcmode="lin" valueType="num">
                                      <p:cBhvr>
                                        <p:cTn id="17" dur="500" fill="hold"/>
                                        <p:tgtEl>
                                          <p:spTgt spid="32"/>
                                        </p:tgtEl>
                                        <p:attrNameLst>
                                          <p:attrName>ppt_h</p:attrName>
                                        </p:attrNameLst>
                                      </p:cBhvr>
                                      <p:tavLst>
                                        <p:tav tm="0">
                                          <p:val>
                                            <p:fltVal val="0"/>
                                          </p:val>
                                        </p:tav>
                                        <p:tav tm="100000">
                                          <p:val>
                                            <p:strVal val="#ppt_h"/>
                                          </p:val>
                                        </p:tav>
                                      </p:tavLst>
                                    </p:anim>
                                    <p:anim calcmode="lin" valueType="num">
                                      <p:cBhvr>
                                        <p:cTn id="18" dur="500" fill="hold"/>
                                        <p:tgtEl>
                                          <p:spTgt spid="32"/>
                                        </p:tgtEl>
                                        <p:attrNameLst>
                                          <p:attrName>style.rotation</p:attrName>
                                        </p:attrNameLst>
                                      </p:cBhvr>
                                      <p:tavLst>
                                        <p:tav tm="0">
                                          <p:val>
                                            <p:fltVal val="90"/>
                                          </p:val>
                                        </p:tav>
                                        <p:tav tm="100000">
                                          <p:val>
                                            <p:fltVal val="0"/>
                                          </p:val>
                                        </p:tav>
                                      </p:tavLst>
                                    </p:anim>
                                    <p:animEffect transition="in" filter="fade">
                                      <p:cBhvr>
                                        <p:cTn id="19" dur="500"/>
                                        <p:tgtEl>
                                          <p:spTgt spid="32"/>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nodeType="clickEffect">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cBhvr>
                                        <p:cTn id="28" dur="500" fill="hold"/>
                                        <p:tgtEl>
                                          <p:spTgt spid="33"/>
                                        </p:tgtEl>
                                        <p:attrNameLst>
                                          <p:attrName>ppt_w</p:attrName>
                                        </p:attrNameLst>
                                      </p:cBhvr>
                                      <p:tavLst>
                                        <p:tav tm="0">
                                          <p:val>
                                            <p:fltVal val="0"/>
                                          </p:val>
                                        </p:tav>
                                        <p:tav tm="100000">
                                          <p:val>
                                            <p:strVal val="#ppt_w"/>
                                          </p:val>
                                        </p:tav>
                                      </p:tavLst>
                                    </p:anim>
                                    <p:anim calcmode="lin" valueType="num">
                                      <p:cBhvr>
                                        <p:cTn id="29" dur="500" fill="hold"/>
                                        <p:tgtEl>
                                          <p:spTgt spid="33"/>
                                        </p:tgtEl>
                                        <p:attrNameLst>
                                          <p:attrName>ppt_h</p:attrName>
                                        </p:attrNameLst>
                                      </p:cBhvr>
                                      <p:tavLst>
                                        <p:tav tm="0">
                                          <p:val>
                                            <p:fltVal val="0"/>
                                          </p:val>
                                        </p:tav>
                                        <p:tav tm="100000">
                                          <p:val>
                                            <p:strVal val="#ppt_h"/>
                                          </p:val>
                                        </p:tav>
                                      </p:tavLst>
                                    </p:anim>
                                    <p:anim calcmode="lin" valueType="num">
                                      <p:cBhvr>
                                        <p:cTn id="30" dur="500" fill="hold"/>
                                        <p:tgtEl>
                                          <p:spTgt spid="33"/>
                                        </p:tgtEl>
                                        <p:attrNameLst>
                                          <p:attrName>style.rotation</p:attrName>
                                        </p:attrNameLst>
                                      </p:cBhvr>
                                      <p:tavLst>
                                        <p:tav tm="0">
                                          <p:val>
                                            <p:fltVal val="90"/>
                                          </p:val>
                                        </p:tav>
                                        <p:tav tm="100000">
                                          <p:val>
                                            <p:fltVal val="0"/>
                                          </p:val>
                                        </p:tav>
                                      </p:tavLst>
                                    </p:anim>
                                    <p:animEffect transition="in" filter="fade">
                                      <p:cBhvr>
                                        <p:cTn id="31" dur="500"/>
                                        <p:tgtEl>
                                          <p:spTgt spid="33"/>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wipe(left)">
                                      <p:cBhvr>
                                        <p:cTn id="40" dur="500"/>
                                        <p:tgtEl>
                                          <p:spTgt spid="2"/>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wipe(left)">
                                      <p:cBhvr>
                                        <p:cTn id="44" dur="500"/>
                                        <p:tgtEl>
                                          <p:spTgt spid="29"/>
                                        </p:tgtEl>
                                      </p:cBhvr>
                                    </p:animEffect>
                                  </p:childTnLst>
                                </p:cTn>
                              </p:par>
                            </p:childTnLst>
                          </p:cTn>
                        </p:par>
                        <p:par>
                          <p:cTn id="45" fill="hold">
                            <p:stCondLst>
                              <p:cond delay="1000"/>
                            </p:stCondLst>
                            <p:childTnLst>
                              <p:par>
                                <p:cTn id="46" presetID="31" presetClass="entr" presetSubtype="0" fill="hold" nodeType="afterEffect">
                                  <p:stCondLst>
                                    <p:cond delay="0"/>
                                  </p:stCondLst>
                                  <p:childTnLst>
                                    <p:set>
                                      <p:cBhvr>
                                        <p:cTn id="47" dur="1" fill="hold">
                                          <p:stCondLst>
                                            <p:cond delay="0"/>
                                          </p:stCondLst>
                                        </p:cTn>
                                        <p:tgtEl>
                                          <p:spTgt spid="59"/>
                                        </p:tgtEl>
                                        <p:attrNameLst>
                                          <p:attrName>style.visibility</p:attrName>
                                        </p:attrNameLst>
                                      </p:cBhvr>
                                      <p:to>
                                        <p:strVal val="visible"/>
                                      </p:to>
                                    </p:set>
                                    <p:anim calcmode="lin" valueType="num">
                                      <p:cBhvr>
                                        <p:cTn id="48" dur="500" fill="hold"/>
                                        <p:tgtEl>
                                          <p:spTgt spid="59"/>
                                        </p:tgtEl>
                                        <p:attrNameLst>
                                          <p:attrName>ppt_w</p:attrName>
                                        </p:attrNameLst>
                                      </p:cBhvr>
                                      <p:tavLst>
                                        <p:tav tm="0">
                                          <p:val>
                                            <p:fltVal val="0"/>
                                          </p:val>
                                        </p:tav>
                                        <p:tav tm="100000">
                                          <p:val>
                                            <p:strVal val="#ppt_w"/>
                                          </p:val>
                                        </p:tav>
                                      </p:tavLst>
                                    </p:anim>
                                    <p:anim calcmode="lin" valueType="num">
                                      <p:cBhvr>
                                        <p:cTn id="49" dur="500" fill="hold"/>
                                        <p:tgtEl>
                                          <p:spTgt spid="59"/>
                                        </p:tgtEl>
                                        <p:attrNameLst>
                                          <p:attrName>ppt_h</p:attrName>
                                        </p:attrNameLst>
                                      </p:cBhvr>
                                      <p:tavLst>
                                        <p:tav tm="0">
                                          <p:val>
                                            <p:fltVal val="0"/>
                                          </p:val>
                                        </p:tav>
                                        <p:tav tm="100000">
                                          <p:val>
                                            <p:strVal val="#ppt_h"/>
                                          </p:val>
                                        </p:tav>
                                      </p:tavLst>
                                    </p:anim>
                                    <p:anim calcmode="lin" valueType="num">
                                      <p:cBhvr>
                                        <p:cTn id="50" dur="500" fill="hold"/>
                                        <p:tgtEl>
                                          <p:spTgt spid="59"/>
                                        </p:tgtEl>
                                        <p:attrNameLst>
                                          <p:attrName>style.rotation</p:attrName>
                                        </p:attrNameLst>
                                      </p:cBhvr>
                                      <p:tavLst>
                                        <p:tav tm="0">
                                          <p:val>
                                            <p:fltVal val="90"/>
                                          </p:val>
                                        </p:tav>
                                        <p:tav tm="100000">
                                          <p:val>
                                            <p:fltVal val="0"/>
                                          </p:val>
                                        </p:tav>
                                      </p:tavLst>
                                    </p:anim>
                                    <p:animEffect transition="in" filter="fade">
                                      <p:cBhvr>
                                        <p:cTn id="51" dur="500"/>
                                        <p:tgtEl>
                                          <p:spTgt spid="59"/>
                                        </p:tgtEl>
                                      </p:cBhvr>
                                    </p:animEffect>
                                  </p:childTnLst>
                                </p:cTn>
                              </p:par>
                            </p:childTnLst>
                          </p:cTn>
                        </p:par>
                        <p:par>
                          <p:cTn id="52" fill="hold">
                            <p:stCondLst>
                              <p:cond delay="1500"/>
                            </p:stCondLst>
                            <p:childTnLst>
                              <p:par>
                                <p:cTn id="53" presetID="10" presetClass="entr" presetSubtype="0" fill="hold" grpId="0" nodeType="after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childTnLst>
                                </p:cTn>
                              </p:par>
                            </p:childTnLst>
                          </p:cTn>
                        </p:par>
                      </p:childTnLst>
                    </p:cTn>
                  </p:par>
                  <p:par>
                    <p:cTn id="56" fill="hold">
                      <p:stCondLst>
                        <p:cond delay="indefinite"/>
                      </p:stCondLst>
                      <p:childTnLst>
                        <p:par>
                          <p:cTn id="57" fill="hold">
                            <p:stCondLst>
                              <p:cond delay="0"/>
                            </p:stCondLst>
                            <p:childTnLst>
                              <p:par>
                                <p:cTn id="58" presetID="31" presetClass="entr" presetSubtype="0" fill="hold" nodeType="clickEffect">
                                  <p:stCondLst>
                                    <p:cond delay="0"/>
                                  </p:stCondLst>
                                  <p:childTnLst>
                                    <p:set>
                                      <p:cBhvr>
                                        <p:cTn id="59" dur="1" fill="hold">
                                          <p:stCondLst>
                                            <p:cond delay="0"/>
                                          </p:stCondLst>
                                        </p:cTn>
                                        <p:tgtEl>
                                          <p:spTgt spid="60"/>
                                        </p:tgtEl>
                                        <p:attrNameLst>
                                          <p:attrName>style.visibility</p:attrName>
                                        </p:attrNameLst>
                                      </p:cBhvr>
                                      <p:to>
                                        <p:strVal val="visible"/>
                                      </p:to>
                                    </p:set>
                                    <p:anim calcmode="lin" valueType="num">
                                      <p:cBhvr>
                                        <p:cTn id="60" dur="500" fill="hold"/>
                                        <p:tgtEl>
                                          <p:spTgt spid="60"/>
                                        </p:tgtEl>
                                        <p:attrNameLst>
                                          <p:attrName>ppt_w</p:attrName>
                                        </p:attrNameLst>
                                      </p:cBhvr>
                                      <p:tavLst>
                                        <p:tav tm="0">
                                          <p:val>
                                            <p:fltVal val="0"/>
                                          </p:val>
                                        </p:tav>
                                        <p:tav tm="100000">
                                          <p:val>
                                            <p:strVal val="#ppt_w"/>
                                          </p:val>
                                        </p:tav>
                                      </p:tavLst>
                                    </p:anim>
                                    <p:anim calcmode="lin" valueType="num">
                                      <p:cBhvr>
                                        <p:cTn id="61" dur="500" fill="hold"/>
                                        <p:tgtEl>
                                          <p:spTgt spid="60"/>
                                        </p:tgtEl>
                                        <p:attrNameLst>
                                          <p:attrName>ppt_h</p:attrName>
                                        </p:attrNameLst>
                                      </p:cBhvr>
                                      <p:tavLst>
                                        <p:tav tm="0">
                                          <p:val>
                                            <p:fltVal val="0"/>
                                          </p:val>
                                        </p:tav>
                                        <p:tav tm="100000">
                                          <p:val>
                                            <p:strVal val="#ppt_h"/>
                                          </p:val>
                                        </p:tav>
                                      </p:tavLst>
                                    </p:anim>
                                    <p:anim calcmode="lin" valueType="num">
                                      <p:cBhvr>
                                        <p:cTn id="62" dur="500" fill="hold"/>
                                        <p:tgtEl>
                                          <p:spTgt spid="60"/>
                                        </p:tgtEl>
                                        <p:attrNameLst>
                                          <p:attrName>style.rotation</p:attrName>
                                        </p:attrNameLst>
                                      </p:cBhvr>
                                      <p:tavLst>
                                        <p:tav tm="0">
                                          <p:val>
                                            <p:fltVal val="90"/>
                                          </p:val>
                                        </p:tav>
                                        <p:tav tm="100000">
                                          <p:val>
                                            <p:fltVal val="0"/>
                                          </p:val>
                                        </p:tav>
                                      </p:tavLst>
                                    </p:anim>
                                    <p:animEffect transition="in" filter="fade">
                                      <p:cBhvr>
                                        <p:cTn id="63" dur="500"/>
                                        <p:tgtEl>
                                          <p:spTgt spid="60"/>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8" grpId="0"/>
      <p:bldP spid="13" grpId="0"/>
      <p:bldP spid="14" grpId="0"/>
      <p:bldP spid="40" grpId="0"/>
      <p:bldP spid="41" grpId="0"/>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754959" cy="611122"/>
            <a:chOff x="-1235" y="-815"/>
            <a:chExt cx="10754959"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49" y="21482"/>
              <a:ext cx="10019575" cy="584775"/>
            </a:xfrm>
            <a:prstGeom prst="rect">
              <a:avLst/>
            </a:prstGeom>
            <a:noFill/>
          </p:spPr>
          <p:txBody>
            <a:bodyPr wrap="square">
              <a:spAutoFit/>
            </a:bodyPr>
            <a:lstStyle/>
            <a:p>
              <a:r>
                <a:rPr lang="en-US" sz="3200" dirty="0">
                  <a:solidFill>
                    <a:srgbClr val="595959"/>
                  </a:solidFill>
                </a:rPr>
                <a:t>Further data analysis </a:t>
              </a:r>
              <a:endParaRPr lang="en-GB" sz="3200" dirty="0">
                <a:solidFill>
                  <a:srgbClr val="595959"/>
                </a:solidFill>
              </a:endParaRP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grpSp>
        <p:nvGrpSpPr>
          <p:cNvPr id="10" name="Cycle group">
            <a:extLst>
              <a:ext uri="{FF2B5EF4-FFF2-40B4-BE49-F238E27FC236}">
                <a16:creationId xmlns:a16="http://schemas.microsoft.com/office/drawing/2014/main" id="{6DD0DFF6-DBFE-479B-B0E5-D8F93F36AC36}"/>
              </a:ext>
            </a:extLst>
          </p:cNvPr>
          <p:cNvGrpSpPr/>
          <p:nvPr/>
        </p:nvGrpSpPr>
        <p:grpSpPr>
          <a:xfrm>
            <a:off x="1477950" y="799320"/>
            <a:ext cx="4521551" cy="5359344"/>
            <a:chOff x="2138721" y="618581"/>
            <a:chExt cx="4597200" cy="5590359"/>
          </a:xfrm>
        </p:grpSpPr>
        <p:sp>
          <p:nvSpPr>
            <p:cNvPr id="4" name="circle">
              <a:extLst>
                <a:ext uri="{FF2B5EF4-FFF2-40B4-BE49-F238E27FC236}">
                  <a16:creationId xmlns:a16="http://schemas.microsoft.com/office/drawing/2014/main" id="{7EE6D87A-9913-4712-A5FB-EAAB840F5397}"/>
                </a:ext>
              </a:extLst>
            </p:cNvPr>
            <p:cNvSpPr/>
            <p:nvPr/>
          </p:nvSpPr>
          <p:spPr>
            <a:xfrm>
              <a:off x="2138721" y="1611705"/>
              <a:ext cx="4597200" cy="4597235"/>
            </a:xfrm>
            <a:custGeom>
              <a:avLst/>
              <a:gdLst>
                <a:gd name="connsiteX0" fmla="*/ 0 w 4597200"/>
                <a:gd name="connsiteY0" fmla="*/ 2298618 h 4597235"/>
                <a:gd name="connsiteX1" fmla="*/ 2298600 w 4597200"/>
                <a:gd name="connsiteY1" fmla="*/ 0 h 4597235"/>
                <a:gd name="connsiteX2" fmla="*/ 4597200 w 4597200"/>
                <a:gd name="connsiteY2" fmla="*/ 2298618 h 4597235"/>
                <a:gd name="connsiteX3" fmla="*/ 2298600 w 4597200"/>
                <a:gd name="connsiteY3" fmla="*/ 4597236 h 4597235"/>
                <a:gd name="connsiteX4" fmla="*/ 0 w 4597200"/>
                <a:gd name="connsiteY4" fmla="*/ 2298618 h 4597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7200" h="4597235">
                  <a:moveTo>
                    <a:pt x="0" y="2298618"/>
                  </a:moveTo>
                  <a:cubicBezTo>
                    <a:pt x="0" y="1029126"/>
                    <a:pt x="1029118" y="0"/>
                    <a:pt x="2298600" y="0"/>
                  </a:cubicBezTo>
                  <a:cubicBezTo>
                    <a:pt x="3568082" y="0"/>
                    <a:pt x="4597200" y="1029126"/>
                    <a:pt x="4597200" y="2298618"/>
                  </a:cubicBezTo>
                  <a:cubicBezTo>
                    <a:pt x="4597200" y="3568110"/>
                    <a:pt x="3568082" y="4597236"/>
                    <a:pt x="2298600" y="4597236"/>
                  </a:cubicBezTo>
                  <a:cubicBezTo>
                    <a:pt x="1029118" y="4597236"/>
                    <a:pt x="0" y="3568110"/>
                    <a:pt x="0" y="2298618"/>
                  </a:cubicBezTo>
                  <a:close/>
                </a:path>
              </a:pathLst>
            </a:custGeom>
            <a:noFill/>
            <a:ln w="76200">
              <a:solidFill>
                <a:srgbClr val="31B09C"/>
              </a:solid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703724" tIns="703729" rIns="703724" bIns="703729" numCol="1" spcCol="1270" anchor="ctr" anchorCtr="0">
              <a:noAutofit/>
            </a:bodyPr>
            <a:lstStyle/>
            <a:p>
              <a:pPr marL="0" lvl="0" indent="0" algn="ctr" defTabSz="1066800">
                <a:spcBef>
                  <a:spcPct val="0"/>
                </a:spcBef>
                <a:buNone/>
              </a:pPr>
              <a:r>
                <a:rPr lang="en-GB" sz="2800" kern="1200" dirty="0">
                  <a:solidFill>
                    <a:srgbClr val="595959"/>
                  </a:solidFill>
                </a:rPr>
                <a:t>Data </a:t>
              </a:r>
            </a:p>
            <a:p>
              <a:pPr marL="0" lvl="0" indent="0" algn="ctr" defTabSz="1066800">
                <a:spcBef>
                  <a:spcPct val="0"/>
                </a:spcBef>
                <a:buNone/>
              </a:pPr>
              <a:r>
                <a:rPr lang="en-GB" sz="2800" kern="1200" dirty="0">
                  <a:solidFill>
                    <a:srgbClr val="595959"/>
                  </a:solidFill>
                </a:rPr>
                <a:t>interpretation</a:t>
              </a:r>
            </a:p>
            <a:p>
              <a:pPr marL="0" lvl="0" indent="0" algn="ctr" defTabSz="1066800">
                <a:spcBef>
                  <a:spcPct val="0"/>
                </a:spcBef>
                <a:buNone/>
              </a:pPr>
              <a:r>
                <a:rPr lang="en-GB" sz="2800" kern="1200" dirty="0">
                  <a:solidFill>
                    <a:srgbClr val="595959"/>
                  </a:solidFill>
                </a:rPr>
                <a:t>cycle</a:t>
              </a:r>
            </a:p>
          </p:txBody>
        </p:sp>
        <p:sp>
          <p:nvSpPr>
            <p:cNvPr id="5" name="01 Data review">
              <a:extLst>
                <a:ext uri="{FF2B5EF4-FFF2-40B4-BE49-F238E27FC236}">
                  <a16:creationId xmlns:a16="http://schemas.microsoft.com/office/drawing/2014/main" id="{40EAE8B1-318B-414C-AA22-30806DC28915}"/>
                </a:ext>
              </a:extLst>
            </p:cNvPr>
            <p:cNvSpPr/>
            <p:nvPr/>
          </p:nvSpPr>
          <p:spPr>
            <a:xfrm>
              <a:off x="3392503" y="618581"/>
              <a:ext cx="2089636" cy="2089636"/>
            </a:xfrm>
            <a:custGeom>
              <a:avLst/>
              <a:gdLst>
                <a:gd name="connsiteX0" fmla="*/ 0 w 2089636"/>
                <a:gd name="connsiteY0" fmla="*/ 1044818 h 2089636"/>
                <a:gd name="connsiteX1" fmla="*/ 1044818 w 2089636"/>
                <a:gd name="connsiteY1" fmla="*/ 0 h 2089636"/>
                <a:gd name="connsiteX2" fmla="*/ 2089636 w 2089636"/>
                <a:gd name="connsiteY2" fmla="*/ 1044818 h 2089636"/>
                <a:gd name="connsiteX3" fmla="*/ 1044818 w 2089636"/>
                <a:gd name="connsiteY3" fmla="*/ 2089636 h 2089636"/>
                <a:gd name="connsiteX4" fmla="*/ 0 w 2089636"/>
                <a:gd name="connsiteY4" fmla="*/ 1044818 h 2089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636" h="2089636">
                  <a:moveTo>
                    <a:pt x="0" y="1044818"/>
                  </a:moveTo>
                  <a:cubicBezTo>
                    <a:pt x="0" y="467781"/>
                    <a:pt x="467781" y="0"/>
                    <a:pt x="1044818" y="0"/>
                  </a:cubicBezTo>
                  <a:cubicBezTo>
                    <a:pt x="1621855" y="0"/>
                    <a:pt x="2089636" y="467781"/>
                    <a:pt x="2089636" y="1044818"/>
                  </a:cubicBezTo>
                  <a:cubicBezTo>
                    <a:pt x="2089636" y="1621855"/>
                    <a:pt x="1621855" y="2089636"/>
                    <a:pt x="1044818" y="2089636"/>
                  </a:cubicBezTo>
                  <a:cubicBezTo>
                    <a:pt x="467781" y="2089636"/>
                    <a:pt x="0" y="1621855"/>
                    <a:pt x="0" y="1044818"/>
                  </a:cubicBezTo>
                  <a:close/>
                </a:path>
              </a:pathLst>
            </a:custGeom>
            <a:solidFill>
              <a:srgbClr val="98D7CE"/>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306020" tIns="331420" rIns="306020" bIns="33142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rgbClr val="595959"/>
                  </a:solidFill>
                </a:rPr>
                <a:t>Data review</a:t>
              </a:r>
            </a:p>
          </p:txBody>
        </p:sp>
      </p:grpSp>
      <p:sp>
        <p:nvSpPr>
          <p:cNvPr id="23" name="02 contextual">
            <a:extLst>
              <a:ext uri="{FF2B5EF4-FFF2-40B4-BE49-F238E27FC236}">
                <a16:creationId xmlns:a16="http://schemas.microsoft.com/office/drawing/2014/main" id="{EBE3CADF-0312-421D-8D47-E537F126DE8C}"/>
              </a:ext>
            </a:extLst>
          </p:cNvPr>
          <p:cNvSpPr/>
          <p:nvPr/>
        </p:nvSpPr>
        <p:spPr>
          <a:xfrm>
            <a:off x="4876382" y="2197028"/>
            <a:ext cx="2089636" cy="2089636"/>
          </a:xfrm>
          <a:custGeom>
            <a:avLst/>
            <a:gdLst>
              <a:gd name="connsiteX0" fmla="*/ 0 w 2089636"/>
              <a:gd name="connsiteY0" fmla="*/ 1044818 h 2089636"/>
              <a:gd name="connsiteX1" fmla="*/ 1044818 w 2089636"/>
              <a:gd name="connsiteY1" fmla="*/ 0 h 2089636"/>
              <a:gd name="connsiteX2" fmla="*/ 2089636 w 2089636"/>
              <a:gd name="connsiteY2" fmla="*/ 1044818 h 2089636"/>
              <a:gd name="connsiteX3" fmla="*/ 1044818 w 2089636"/>
              <a:gd name="connsiteY3" fmla="*/ 2089636 h 2089636"/>
              <a:gd name="connsiteX4" fmla="*/ 0 w 2089636"/>
              <a:gd name="connsiteY4" fmla="*/ 1044818 h 2089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636" h="2089636">
                <a:moveTo>
                  <a:pt x="0" y="1044818"/>
                </a:moveTo>
                <a:cubicBezTo>
                  <a:pt x="0" y="467781"/>
                  <a:pt x="467781" y="0"/>
                  <a:pt x="1044818" y="0"/>
                </a:cubicBezTo>
                <a:cubicBezTo>
                  <a:pt x="1621855" y="0"/>
                  <a:pt x="2089636" y="467781"/>
                  <a:pt x="2089636" y="1044818"/>
                </a:cubicBezTo>
                <a:cubicBezTo>
                  <a:pt x="2089636" y="1621855"/>
                  <a:pt x="1621855" y="2089636"/>
                  <a:pt x="1044818" y="2089636"/>
                </a:cubicBezTo>
                <a:cubicBezTo>
                  <a:pt x="467781" y="2089636"/>
                  <a:pt x="0" y="1621855"/>
                  <a:pt x="0" y="1044818"/>
                </a:cubicBezTo>
                <a:close/>
              </a:path>
            </a:pathLst>
          </a:custGeom>
          <a:solidFill>
            <a:srgbClr val="98D7CE"/>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306020" tIns="331420" rIns="306020" bIns="33142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rgbClr val="595959"/>
                </a:solidFill>
              </a:rPr>
              <a:t>Use of contextual information</a:t>
            </a:r>
          </a:p>
        </p:txBody>
      </p:sp>
      <p:sp>
        <p:nvSpPr>
          <p:cNvPr id="18" name="03 data triangulation">
            <a:extLst>
              <a:ext uri="{FF2B5EF4-FFF2-40B4-BE49-F238E27FC236}">
                <a16:creationId xmlns:a16="http://schemas.microsoft.com/office/drawing/2014/main" id="{53A91BAC-6F28-47C1-8720-93BE37AB9FE5}"/>
              </a:ext>
            </a:extLst>
          </p:cNvPr>
          <p:cNvSpPr/>
          <p:nvPr/>
        </p:nvSpPr>
        <p:spPr>
          <a:xfrm>
            <a:off x="4073109" y="4695658"/>
            <a:ext cx="2089636" cy="2089636"/>
          </a:xfrm>
          <a:custGeom>
            <a:avLst/>
            <a:gdLst>
              <a:gd name="connsiteX0" fmla="*/ 0 w 2089636"/>
              <a:gd name="connsiteY0" fmla="*/ 1044818 h 2089636"/>
              <a:gd name="connsiteX1" fmla="*/ 1044818 w 2089636"/>
              <a:gd name="connsiteY1" fmla="*/ 0 h 2089636"/>
              <a:gd name="connsiteX2" fmla="*/ 2089636 w 2089636"/>
              <a:gd name="connsiteY2" fmla="*/ 1044818 h 2089636"/>
              <a:gd name="connsiteX3" fmla="*/ 1044818 w 2089636"/>
              <a:gd name="connsiteY3" fmla="*/ 2089636 h 2089636"/>
              <a:gd name="connsiteX4" fmla="*/ 0 w 2089636"/>
              <a:gd name="connsiteY4" fmla="*/ 1044818 h 2089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636" h="2089636">
                <a:moveTo>
                  <a:pt x="0" y="1044818"/>
                </a:moveTo>
                <a:cubicBezTo>
                  <a:pt x="0" y="467781"/>
                  <a:pt x="467781" y="0"/>
                  <a:pt x="1044818" y="0"/>
                </a:cubicBezTo>
                <a:cubicBezTo>
                  <a:pt x="1621855" y="0"/>
                  <a:pt x="2089636" y="467781"/>
                  <a:pt x="2089636" y="1044818"/>
                </a:cubicBezTo>
                <a:cubicBezTo>
                  <a:pt x="2089636" y="1621855"/>
                  <a:pt x="1621855" y="2089636"/>
                  <a:pt x="1044818" y="2089636"/>
                </a:cubicBezTo>
                <a:cubicBezTo>
                  <a:pt x="467781" y="2089636"/>
                  <a:pt x="0" y="1621855"/>
                  <a:pt x="0" y="1044818"/>
                </a:cubicBezTo>
                <a:close/>
              </a:path>
            </a:pathLst>
          </a:custGeom>
          <a:solidFill>
            <a:srgbClr val="98D7CE"/>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306020" tIns="331420" rIns="306020" bIns="33142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rgbClr val="595959"/>
                </a:solidFill>
              </a:rPr>
              <a:t>Data triangulation</a:t>
            </a:r>
          </a:p>
        </p:txBody>
      </p:sp>
      <p:sp>
        <p:nvSpPr>
          <p:cNvPr id="22" name="04 consultation with experts">
            <a:extLst>
              <a:ext uri="{FF2B5EF4-FFF2-40B4-BE49-F238E27FC236}">
                <a16:creationId xmlns:a16="http://schemas.microsoft.com/office/drawing/2014/main" id="{71A92197-FA2F-4F13-A5FE-6F9A12F43D12}"/>
              </a:ext>
            </a:extLst>
          </p:cNvPr>
          <p:cNvSpPr/>
          <p:nvPr/>
        </p:nvSpPr>
        <p:spPr>
          <a:xfrm>
            <a:off x="1180900" y="4695658"/>
            <a:ext cx="2089636" cy="2089636"/>
          </a:xfrm>
          <a:custGeom>
            <a:avLst/>
            <a:gdLst>
              <a:gd name="connsiteX0" fmla="*/ 0 w 2089636"/>
              <a:gd name="connsiteY0" fmla="*/ 1044818 h 2089636"/>
              <a:gd name="connsiteX1" fmla="*/ 1044818 w 2089636"/>
              <a:gd name="connsiteY1" fmla="*/ 0 h 2089636"/>
              <a:gd name="connsiteX2" fmla="*/ 2089636 w 2089636"/>
              <a:gd name="connsiteY2" fmla="*/ 1044818 h 2089636"/>
              <a:gd name="connsiteX3" fmla="*/ 1044818 w 2089636"/>
              <a:gd name="connsiteY3" fmla="*/ 2089636 h 2089636"/>
              <a:gd name="connsiteX4" fmla="*/ 0 w 2089636"/>
              <a:gd name="connsiteY4" fmla="*/ 1044818 h 2089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636" h="2089636">
                <a:moveTo>
                  <a:pt x="0" y="1044818"/>
                </a:moveTo>
                <a:cubicBezTo>
                  <a:pt x="0" y="467781"/>
                  <a:pt x="467781" y="0"/>
                  <a:pt x="1044818" y="0"/>
                </a:cubicBezTo>
                <a:cubicBezTo>
                  <a:pt x="1621855" y="0"/>
                  <a:pt x="2089636" y="467781"/>
                  <a:pt x="2089636" y="1044818"/>
                </a:cubicBezTo>
                <a:cubicBezTo>
                  <a:pt x="2089636" y="1621855"/>
                  <a:pt x="1621855" y="2089636"/>
                  <a:pt x="1044818" y="2089636"/>
                </a:cubicBezTo>
                <a:cubicBezTo>
                  <a:pt x="467781" y="2089636"/>
                  <a:pt x="0" y="1621855"/>
                  <a:pt x="0" y="1044818"/>
                </a:cubicBezTo>
                <a:close/>
              </a:path>
            </a:pathLst>
          </a:custGeom>
          <a:solidFill>
            <a:srgbClr val="98D7CE"/>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306020" tIns="331420" rIns="306020" bIns="33142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rgbClr val="595959"/>
                </a:solidFill>
              </a:rPr>
              <a:t>Consultation with experts</a:t>
            </a:r>
          </a:p>
        </p:txBody>
      </p:sp>
      <p:sp>
        <p:nvSpPr>
          <p:cNvPr id="24" name="05 further data analysis">
            <a:extLst>
              <a:ext uri="{FF2B5EF4-FFF2-40B4-BE49-F238E27FC236}">
                <a16:creationId xmlns:a16="http://schemas.microsoft.com/office/drawing/2014/main" id="{5B1F3D3C-978C-4FD7-AA17-87409AD3CC29}"/>
              </a:ext>
            </a:extLst>
          </p:cNvPr>
          <p:cNvSpPr/>
          <p:nvPr/>
        </p:nvSpPr>
        <p:spPr>
          <a:xfrm>
            <a:off x="440830" y="2197028"/>
            <a:ext cx="2089636" cy="2089636"/>
          </a:xfrm>
          <a:custGeom>
            <a:avLst/>
            <a:gdLst>
              <a:gd name="connsiteX0" fmla="*/ 0 w 2089636"/>
              <a:gd name="connsiteY0" fmla="*/ 1044818 h 2089636"/>
              <a:gd name="connsiteX1" fmla="*/ 1044818 w 2089636"/>
              <a:gd name="connsiteY1" fmla="*/ 0 h 2089636"/>
              <a:gd name="connsiteX2" fmla="*/ 2089636 w 2089636"/>
              <a:gd name="connsiteY2" fmla="*/ 1044818 h 2089636"/>
              <a:gd name="connsiteX3" fmla="*/ 1044818 w 2089636"/>
              <a:gd name="connsiteY3" fmla="*/ 2089636 h 2089636"/>
              <a:gd name="connsiteX4" fmla="*/ 0 w 2089636"/>
              <a:gd name="connsiteY4" fmla="*/ 1044818 h 2089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636" h="2089636">
                <a:moveTo>
                  <a:pt x="0" y="1044818"/>
                </a:moveTo>
                <a:cubicBezTo>
                  <a:pt x="0" y="467781"/>
                  <a:pt x="467781" y="0"/>
                  <a:pt x="1044818" y="0"/>
                </a:cubicBezTo>
                <a:cubicBezTo>
                  <a:pt x="1621855" y="0"/>
                  <a:pt x="2089636" y="467781"/>
                  <a:pt x="2089636" y="1044818"/>
                </a:cubicBezTo>
                <a:cubicBezTo>
                  <a:pt x="2089636" y="1621855"/>
                  <a:pt x="1621855" y="2089636"/>
                  <a:pt x="1044818" y="2089636"/>
                </a:cubicBezTo>
                <a:cubicBezTo>
                  <a:pt x="467781" y="2089636"/>
                  <a:pt x="0" y="1621855"/>
                  <a:pt x="0" y="1044818"/>
                </a:cubicBezTo>
                <a:close/>
              </a:path>
            </a:pathLst>
          </a:custGeom>
          <a:solidFill>
            <a:srgbClr val="98D7CE"/>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306020" tIns="331420" rIns="306020" bIns="33142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rgbClr val="595959"/>
                </a:solidFill>
              </a:rPr>
              <a:t>Further data analysis</a:t>
            </a:r>
          </a:p>
        </p:txBody>
      </p:sp>
      <p:cxnSp>
        <p:nvCxnSpPr>
          <p:cNvPr id="12" name="arrow1">
            <a:extLst>
              <a:ext uri="{FF2B5EF4-FFF2-40B4-BE49-F238E27FC236}">
                <a16:creationId xmlns:a16="http://schemas.microsoft.com/office/drawing/2014/main" id="{6520237F-7F35-4091-8765-72EEA5547CD4}"/>
              </a:ext>
            </a:extLst>
          </p:cNvPr>
          <p:cNvCxnSpPr>
            <a:cxnSpLocks/>
          </p:cNvCxnSpPr>
          <p:nvPr/>
        </p:nvCxnSpPr>
        <p:spPr>
          <a:xfrm>
            <a:off x="4812888" y="1728544"/>
            <a:ext cx="3120348" cy="0"/>
          </a:xfrm>
          <a:prstGeom prst="straightConnector1">
            <a:avLst/>
          </a:prstGeom>
          <a:ln w="57150">
            <a:solidFill>
              <a:srgbClr val="31B09C"/>
            </a:solidFill>
            <a:tailEnd type="triangle"/>
          </a:ln>
        </p:spPr>
        <p:style>
          <a:lnRef idx="1">
            <a:schemeClr val="accent1"/>
          </a:lnRef>
          <a:fillRef idx="0">
            <a:schemeClr val="accent1"/>
          </a:fillRef>
          <a:effectRef idx="0">
            <a:schemeClr val="accent1"/>
          </a:effectRef>
          <a:fontRef idx="minor">
            <a:schemeClr val="tx1"/>
          </a:fontRef>
        </p:style>
      </p:cxnSp>
      <p:sp>
        <p:nvSpPr>
          <p:cNvPr id="2" name="textBox1">
            <a:extLst>
              <a:ext uri="{FF2B5EF4-FFF2-40B4-BE49-F238E27FC236}">
                <a16:creationId xmlns:a16="http://schemas.microsoft.com/office/drawing/2014/main" id="{135E31B5-EFE3-4A04-9A2B-DF903367A7BC}"/>
              </a:ext>
            </a:extLst>
          </p:cNvPr>
          <p:cNvSpPr/>
          <p:nvPr/>
        </p:nvSpPr>
        <p:spPr>
          <a:xfrm>
            <a:off x="8109284" y="1009220"/>
            <a:ext cx="3657600" cy="1438648"/>
          </a:xfrm>
          <a:prstGeom prst="rect">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595959"/>
                </a:solidFill>
              </a:rPr>
              <a:t>Formulate initial </a:t>
            </a:r>
          </a:p>
          <a:p>
            <a:pPr algn="ctr"/>
            <a:r>
              <a:rPr lang="en-US" sz="2400" dirty="0">
                <a:solidFill>
                  <a:srgbClr val="595959"/>
                </a:solidFill>
              </a:rPr>
              <a:t>hypotheses </a:t>
            </a:r>
            <a:br>
              <a:rPr lang="en-US" sz="2400" dirty="0">
                <a:solidFill>
                  <a:srgbClr val="595959"/>
                </a:solidFill>
              </a:rPr>
            </a:br>
            <a:r>
              <a:rPr lang="en-US" sz="2400" dirty="0">
                <a:solidFill>
                  <a:srgbClr val="595959"/>
                </a:solidFill>
              </a:rPr>
              <a:t>(</a:t>
            </a:r>
            <a:r>
              <a:rPr lang="en-US" sz="2400" b="1" dirty="0">
                <a:solidFill>
                  <a:srgbClr val="595959"/>
                </a:solidFill>
              </a:rPr>
              <a:t>potential </a:t>
            </a:r>
            <a:r>
              <a:rPr lang="en-US" sz="2400" dirty="0">
                <a:solidFill>
                  <a:srgbClr val="595959"/>
                </a:solidFill>
              </a:rPr>
              <a:t>explanations)</a:t>
            </a:r>
          </a:p>
        </p:txBody>
      </p:sp>
      <p:cxnSp>
        <p:nvCxnSpPr>
          <p:cNvPr id="14" name="arrow2">
            <a:extLst>
              <a:ext uri="{FF2B5EF4-FFF2-40B4-BE49-F238E27FC236}">
                <a16:creationId xmlns:a16="http://schemas.microsoft.com/office/drawing/2014/main" id="{24DE5202-C4C5-4A47-8D55-3AB4802A81BC}"/>
              </a:ext>
            </a:extLst>
          </p:cNvPr>
          <p:cNvCxnSpPr>
            <a:cxnSpLocks/>
            <a:endCxn id="13" idx="0"/>
          </p:cNvCxnSpPr>
          <p:nvPr/>
        </p:nvCxnSpPr>
        <p:spPr>
          <a:xfrm>
            <a:off x="9966281" y="2432125"/>
            <a:ext cx="0" cy="912655"/>
          </a:xfrm>
          <a:prstGeom prst="straightConnector1">
            <a:avLst/>
          </a:prstGeom>
          <a:ln w="57150">
            <a:solidFill>
              <a:srgbClr val="31B09C"/>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2">
            <a:extLst>
              <a:ext uri="{FF2B5EF4-FFF2-40B4-BE49-F238E27FC236}">
                <a16:creationId xmlns:a16="http://schemas.microsoft.com/office/drawing/2014/main" id="{0619B308-B2C5-49AE-A772-0A1D2FAB1410}"/>
              </a:ext>
            </a:extLst>
          </p:cNvPr>
          <p:cNvSpPr/>
          <p:nvPr/>
        </p:nvSpPr>
        <p:spPr>
          <a:xfrm>
            <a:off x="8137481" y="3344780"/>
            <a:ext cx="3657600" cy="2081462"/>
          </a:xfrm>
          <a:prstGeom prst="rect">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595959"/>
                </a:solidFill>
              </a:rPr>
              <a:t>Confirm or discard </a:t>
            </a:r>
          </a:p>
          <a:p>
            <a:pPr algn="ctr">
              <a:spcAft>
                <a:spcPts val="1200"/>
              </a:spcAft>
            </a:pPr>
            <a:r>
              <a:rPr lang="en-US" sz="2400" dirty="0">
                <a:solidFill>
                  <a:srgbClr val="595959"/>
                </a:solidFill>
              </a:rPr>
              <a:t>initial hypotheses</a:t>
            </a:r>
          </a:p>
          <a:p>
            <a:pPr algn="ctr"/>
            <a:r>
              <a:rPr lang="en-US" sz="2400" dirty="0">
                <a:solidFill>
                  <a:srgbClr val="595959"/>
                </a:solidFill>
              </a:rPr>
              <a:t>Consider alternative hypotheses</a:t>
            </a:r>
          </a:p>
        </p:txBody>
      </p:sp>
      <p:sp>
        <p:nvSpPr>
          <p:cNvPr id="6" name="Right Bracket 5">
            <a:extLst>
              <a:ext uri="{FF2B5EF4-FFF2-40B4-BE49-F238E27FC236}">
                <a16:creationId xmlns:a16="http://schemas.microsoft.com/office/drawing/2014/main" id="{E5A773AD-491A-4041-AD78-B9CDF295CA62}"/>
              </a:ext>
            </a:extLst>
          </p:cNvPr>
          <p:cNvSpPr/>
          <p:nvPr/>
        </p:nvSpPr>
        <p:spPr>
          <a:xfrm>
            <a:off x="6966020" y="2197027"/>
            <a:ext cx="204944" cy="4407257"/>
          </a:xfrm>
          <a:prstGeom prst="rightBracket">
            <a:avLst/>
          </a:prstGeom>
          <a:ln w="57150">
            <a:solidFill>
              <a:srgbClr val="31B09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985D4CE3-F3D6-4975-A8E0-B7155508B86F}"/>
              </a:ext>
            </a:extLst>
          </p:cNvPr>
          <p:cNvCxnSpPr>
            <a:cxnSpLocks/>
            <a:stCxn id="13" idx="1"/>
            <a:endCxn id="6" idx="2"/>
          </p:cNvCxnSpPr>
          <p:nvPr/>
        </p:nvCxnSpPr>
        <p:spPr>
          <a:xfrm flipH="1">
            <a:off x="7170964" y="4385511"/>
            <a:ext cx="966517" cy="15145"/>
          </a:xfrm>
          <a:prstGeom prst="line">
            <a:avLst/>
          </a:prstGeom>
          <a:ln w="57150">
            <a:solidFill>
              <a:srgbClr val="31B09C"/>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13972205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84D8390B-55BB-DC68-6C38-234C5F4C2E56}"/>
              </a:ext>
            </a:extLst>
          </p:cNvPr>
          <p:cNvGrpSpPr/>
          <p:nvPr/>
        </p:nvGrpSpPr>
        <p:grpSpPr>
          <a:xfrm>
            <a:off x="-1235" y="-815"/>
            <a:ext cx="12085079" cy="611122"/>
            <a:chOff x="-1235" y="-815"/>
            <a:chExt cx="12085079"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49" y="21600"/>
              <a:ext cx="11349695" cy="584775"/>
            </a:xfrm>
            <a:prstGeom prst="rect">
              <a:avLst/>
            </a:prstGeom>
            <a:noFill/>
          </p:spPr>
          <p:txBody>
            <a:bodyPr wrap="square">
              <a:spAutoFit/>
            </a:bodyPr>
            <a:lstStyle/>
            <a:p>
              <a:r>
                <a:rPr lang="en-GB" sz="3200" dirty="0">
                  <a:solidFill>
                    <a:srgbClr val="595959"/>
                  </a:solidFill>
                </a:rPr>
                <a:t>Further data analysis </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grpSp>
        <p:nvGrpSpPr>
          <p:cNvPr id="64" name="Group 63">
            <a:extLst>
              <a:ext uri="{FF2B5EF4-FFF2-40B4-BE49-F238E27FC236}">
                <a16:creationId xmlns:a16="http://schemas.microsoft.com/office/drawing/2014/main" id="{6B492DC0-2753-47C6-AF54-81ECBC632741}"/>
              </a:ext>
            </a:extLst>
          </p:cNvPr>
          <p:cNvGrpSpPr/>
          <p:nvPr/>
        </p:nvGrpSpPr>
        <p:grpSpPr>
          <a:xfrm>
            <a:off x="7739545" y="2048550"/>
            <a:ext cx="3339186" cy="3339186"/>
            <a:chOff x="476038" y="1416377"/>
            <a:chExt cx="3946267" cy="3946267"/>
          </a:xfrm>
        </p:grpSpPr>
        <p:sp>
          <p:nvSpPr>
            <p:cNvPr id="65" name="circle">
              <a:extLst>
                <a:ext uri="{FF2B5EF4-FFF2-40B4-BE49-F238E27FC236}">
                  <a16:creationId xmlns:a16="http://schemas.microsoft.com/office/drawing/2014/main" id="{EB2DB991-6871-4937-99B1-73B0D7F61C6A}"/>
                </a:ext>
              </a:extLst>
            </p:cNvPr>
            <p:cNvSpPr/>
            <p:nvPr/>
          </p:nvSpPr>
          <p:spPr>
            <a:xfrm>
              <a:off x="476038" y="1416377"/>
              <a:ext cx="3946267" cy="3946267"/>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6" name="Picture 65">
              <a:extLst>
                <a:ext uri="{FF2B5EF4-FFF2-40B4-BE49-F238E27FC236}">
                  <a16:creationId xmlns:a16="http://schemas.microsoft.com/office/drawing/2014/main" id="{5C2E777D-D6B5-4EA1-9191-C0B491EF76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8614" y="1952671"/>
              <a:ext cx="2775599" cy="2870222"/>
            </a:xfrm>
            <a:prstGeom prst="rect">
              <a:avLst/>
            </a:prstGeom>
          </p:spPr>
        </p:pic>
      </p:grpSp>
      <p:sp>
        <p:nvSpPr>
          <p:cNvPr id="19" name="TextBox 18">
            <a:extLst>
              <a:ext uri="{FF2B5EF4-FFF2-40B4-BE49-F238E27FC236}">
                <a16:creationId xmlns:a16="http://schemas.microsoft.com/office/drawing/2014/main" id="{A4D3B6F8-A2B2-445F-9FF1-FA78F12360B7}"/>
              </a:ext>
            </a:extLst>
          </p:cNvPr>
          <p:cNvSpPr txBox="1"/>
          <p:nvPr/>
        </p:nvSpPr>
        <p:spPr>
          <a:xfrm>
            <a:off x="564538" y="1470264"/>
            <a:ext cx="4961891"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Initial reviews of the data may:</a:t>
            </a:r>
          </a:p>
        </p:txBody>
      </p:sp>
      <p:sp>
        <p:nvSpPr>
          <p:cNvPr id="20" name="bulletText1">
            <a:extLst>
              <a:ext uri="{FF2B5EF4-FFF2-40B4-BE49-F238E27FC236}">
                <a16:creationId xmlns:a16="http://schemas.microsoft.com/office/drawing/2014/main" id="{2CAC1B6C-8A06-45E2-B47F-948D8816AF9C}"/>
              </a:ext>
            </a:extLst>
          </p:cNvPr>
          <p:cNvSpPr txBox="1"/>
          <p:nvPr/>
        </p:nvSpPr>
        <p:spPr>
          <a:xfrm>
            <a:off x="1299556" y="2516803"/>
            <a:ext cx="4366828" cy="1569660"/>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highlight gaps in understanding that require further analysis of the HHFA data</a:t>
            </a:r>
          </a:p>
        </p:txBody>
      </p:sp>
      <p:pic>
        <p:nvPicPr>
          <p:cNvPr id="22" name="bullet01">
            <a:extLst>
              <a:ext uri="{FF2B5EF4-FFF2-40B4-BE49-F238E27FC236}">
                <a16:creationId xmlns:a16="http://schemas.microsoft.com/office/drawing/2014/main" id="{EA0AD8DB-E9BA-46D5-8815-BEBE797BB5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1185" y="2686435"/>
            <a:ext cx="117692" cy="122400"/>
          </a:xfrm>
          <a:prstGeom prst="rect">
            <a:avLst/>
          </a:prstGeom>
        </p:spPr>
      </p:pic>
      <p:sp>
        <p:nvSpPr>
          <p:cNvPr id="24" name="bulletText3">
            <a:extLst>
              <a:ext uri="{FF2B5EF4-FFF2-40B4-BE49-F238E27FC236}">
                <a16:creationId xmlns:a16="http://schemas.microsoft.com/office/drawing/2014/main" id="{B76B19D1-1934-4894-A266-75CC9E4B664C}"/>
              </a:ext>
            </a:extLst>
          </p:cNvPr>
          <p:cNvSpPr txBox="1"/>
          <p:nvPr/>
        </p:nvSpPr>
        <p:spPr>
          <a:xfrm>
            <a:off x="1299555" y="4387590"/>
            <a:ext cx="4234579" cy="830997"/>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reveal unexpected findings that generate new questions</a:t>
            </a:r>
          </a:p>
        </p:txBody>
      </p:sp>
      <p:pic>
        <p:nvPicPr>
          <p:cNvPr id="25" name="bullet03">
            <a:extLst>
              <a:ext uri="{FF2B5EF4-FFF2-40B4-BE49-F238E27FC236}">
                <a16:creationId xmlns:a16="http://schemas.microsoft.com/office/drawing/2014/main" id="{84CA4A41-77BB-44D8-979B-A2E46D42B7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1185" y="4572771"/>
            <a:ext cx="117692" cy="122400"/>
          </a:xfrm>
          <a:prstGeom prst="rect">
            <a:avLst/>
          </a:prstGeom>
        </p:spPr>
      </p:pic>
      <p:sp>
        <p:nvSpPr>
          <p:cNvPr id="13" name="Further analysis title">
            <a:extLst>
              <a:ext uri="{FF2B5EF4-FFF2-40B4-BE49-F238E27FC236}">
                <a16:creationId xmlns:a16="http://schemas.microsoft.com/office/drawing/2014/main" id="{63047E99-DC0E-4638-80A4-D944757AFEA1}"/>
              </a:ext>
            </a:extLst>
          </p:cNvPr>
          <p:cNvSpPr txBox="1"/>
          <p:nvPr/>
        </p:nvSpPr>
        <p:spPr>
          <a:xfrm>
            <a:off x="7210462" y="1470264"/>
            <a:ext cx="4397353"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chemeClr val="tx1">
                    <a:lumMod val="65000"/>
                    <a:lumOff val="35000"/>
                  </a:schemeClr>
                </a:solidFill>
              </a:rPr>
              <a:t>Further analysis needed</a:t>
            </a:r>
          </a:p>
        </p:txBody>
      </p:sp>
      <p:sp>
        <p:nvSpPr>
          <p:cNvPr id="2" name="Arrow: Right 1">
            <a:extLst>
              <a:ext uri="{FF2B5EF4-FFF2-40B4-BE49-F238E27FC236}">
                <a16:creationId xmlns:a16="http://schemas.microsoft.com/office/drawing/2014/main" id="{261A9F1E-9267-4153-99E8-64D7D7222A5F}"/>
              </a:ext>
            </a:extLst>
          </p:cNvPr>
          <p:cNvSpPr/>
          <p:nvPr/>
        </p:nvSpPr>
        <p:spPr>
          <a:xfrm>
            <a:off x="6002460" y="3151182"/>
            <a:ext cx="952403" cy="938298"/>
          </a:xfrm>
          <a:prstGeom prs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36945222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 calcmode="lin" valueType="num">
                                      <p:cBhvr>
                                        <p:cTn id="14" dur="500" fill="hold"/>
                                        <p:tgtEl>
                                          <p:spTgt spid="22"/>
                                        </p:tgtEl>
                                        <p:attrNameLst>
                                          <p:attrName>style.rotation</p:attrName>
                                        </p:attrNameLst>
                                      </p:cBhvr>
                                      <p:tavLst>
                                        <p:tav tm="0">
                                          <p:val>
                                            <p:fltVal val="90"/>
                                          </p:val>
                                        </p:tav>
                                        <p:tav tm="100000">
                                          <p:val>
                                            <p:fltVal val="0"/>
                                          </p:val>
                                        </p:tav>
                                      </p:tavLst>
                                    </p:anim>
                                    <p:animEffect transition="in" filter="fade">
                                      <p:cBhvr>
                                        <p:cTn id="15" dur="500"/>
                                        <p:tgtEl>
                                          <p:spTgt spid="22"/>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p:cTn id="24" dur="500" fill="hold"/>
                                        <p:tgtEl>
                                          <p:spTgt spid="25"/>
                                        </p:tgtEl>
                                        <p:attrNameLst>
                                          <p:attrName>ppt_w</p:attrName>
                                        </p:attrNameLst>
                                      </p:cBhvr>
                                      <p:tavLst>
                                        <p:tav tm="0">
                                          <p:val>
                                            <p:fltVal val="0"/>
                                          </p:val>
                                        </p:tav>
                                        <p:tav tm="100000">
                                          <p:val>
                                            <p:strVal val="#ppt_w"/>
                                          </p:val>
                                        </p:tav>
                                      </p:tavLst>
                                    </p:anim>
                                    <p:anim calcmode="lin" valueType="num">
                                      <p:cBhvr>
                                        <p:cTn id="25" dur="500" fill="hold"/>
                                        <p:tgtEl>
                                          <p:spTgt spid="25"/>
                                        </p:tgtEl>
                                        <p:attrNameLst>
                                          <p:attrName>ppt_h</p:attrName>
                                        </p:attrNameLst>
                                      </p:cBhvr>
                                      <p:tavLst>
                                        <p:tav tm="0">
                                          <p:val>
                                            <p:fltVal val="0"/>
                                          </p:val>
                                        </p:tav>
                                        <p:tav tm="100000">
                                          <p:val>
                                            <p:strVal val="#ppt_h"/>
                                          </p:val>
                                        </p:tav>
                                      </p:tavLst>
                                    </p:anim>
                                    <p:anim calcmode="lin" valueType="num">
                                      <p:cBhvr>
                                        <p:cTn id="26" dur="500" fill="hold"/>
                                        <p:tgtEl>
                                          <p:spTgt spid="25"/>
                                        </p:tgtEl>
                                        <p:attrNameLst>
                                          <p:attrName>style.rotation</p:attrName>
                                        </p:attrNameLst>
                                      </p:cBhvr>
                                      <p:tavLst>
                                        <p:tav tm="0">
                                          <p:val>
                                            <p:fltVal val="90"/>
                                          </p:val>
                                        </p:tav>
                                        <p:tav tm="100000">
                                          <p:val>
                                            <p:fltVal val="0"/>
                                          </p:val>
                                        </p:tav>
                                      </p:tavLst>
                                    </p:anim>
                                    <p:animEffect transition="in" filter="fade">
                                      <p:cBhvr>
                                        <p:cTn id="27" dur="500"/>
                                        <p:tgtEl>
                                          <p:spTgt spid="25"/>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par>
                          <p:cTn id="32" fill="hold">
                            <p:stCondLst>
                              <p:cond delay="1000"/>
                            </p:stCondLst>
                            <p:childTnLst>
                              <p:par>
                                <p:cTn id="33" presetID="22" presetClass="entr" presetSubtype="8"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ipe(left)">
                                      <p:cBhvr>
                                        <p:cTn id="35" dur="500"/>
                                        <p:tgtEl>
                                          <p:spTgt spid="2"/>
                                        </p:tgtEl>
                                      </p:cBhvr>
                                    </p:animEffect>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42" presetClass="entr" presetSubtype="0" fill="hold" nodeType="with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fade">
                                      <p:cBhvr>
                                        <p:cTn id="42" dur="750"/>
                                        <p:tgtEl>
                                          <p:spTgt spid="64"/>
                                        </p:tgtEl>
                                      </p:cBhvr>
                                    </p:animEffect>
                                    <p:anim calcmode="lin" valueType="num">
                                      <p:cBhvr>
                                        <p:cTn id="43" dur="750" fill="hold"/>
                                        <p:tgtEl>
                                          <p:spTgt spid="64"/>
                                        </p:tgtEl>
                                        <p:attrNameLst>
                                          <p:attrName>ppt_x</p:attrName>
                                        </p:attrNameLst>
                                      </p:cBhvr>
                                      <p:tavLst>
                                        <p:tav tm="0">
                                          <p:val>
                                            <p:strVal val="#ppt_x"/>
                                          </p:val>
                                        </p:tav>
                                        <p:tav tm="100000">
                                          <p:val>
                                            <p:strVal val="#ppt_x"/>
                                          </p:val>
                                        </p:tav>
                                      </p:tavLst>
                                    </p:anim>
                                    <p:anim calcmode="lin" valueType="num">
                                      <p:cBhvr>
                                        <p:cTn id="44" dur="750" fill="hold"/>
                                        <p:tgtEl>
                                          <p:spTgt spid="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4" grpId="0"/>
      <p:bldP spid="13" grpId="0"/>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84D8390B-55BB-DC68-6C38-234C5F4C2E56}"/>
              </a:ext>
            </a:extLst>
          </p:cNvPr>
          <p:cNvGrpSpPr/>
          <p:nvPr/>
        </p:nvGrpSpPr>
        <p:grpSpPr>
          <a:xfrm>
            <a:off x="-1235" y="-815"/>
            <a:ext cx="6831385" cy="611122"/>
            <a:chOff x="-1235" y="-815"/>
            <a:chExt cx="6831385"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50" y="21600"/>
              <a:ext cx="6096000" cy="584775"/>
            </a:xfrm>
            <a:prstGeom prst="rect">
              <a:avLst/>
            </a:prstGeom>
            <a:noFill/>
          </p:spPr>
          <p:txBody>
            <a:bodyPr wrap="square">
              <a:spAutoFit/>
            </a:bodyPr>
            <a:lstStyle/>
            <a:p>
              <a:r>
                <a:rPr lang="en-GB" sz="3200" dirty="0">
                  <a:solidFill>
                    <a:srgbClr val="595959"/>
                  </a:solidFill>
                </a:rPr>
                <a:t>Further data analysis </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19" name="TextBox 18">
            <a:extLst>
              <a:ext uri="{FF2B5EF4-FFF2-40B4-BE49-F238E27FC236}">
                <a16:creationId xmlns:a16="http://schemas.microsoft.com/office/drawing/2014/main" id="{E40AB595-1D04-4301-9FF7-4B67E59FB817}"/>
              </a:ext>
            </a:extLst>
          </p:cNvPr>
          <p:cNvSpPr txBox="1"/>
          <p:nvPr/>
        </p:nvSpPr>
        <p:spPr>
          <a:xfrm>
            <a:off x="1349596" y="3935617"/>
            <a:ext cx="4222576" cy="1958535"/>
          </a:xfrm>
          <a:prstGeom prst="rect">
            <a:avLst/>
          </a:prstGeom>
          <a:solidFill>
            <a:srgbClr val="98D7CE"/>
          </a:solidFill>
        </p:spPr>
        <p:txBody>
          <a:bodyPr vert="horz" wrap="square" lIns="91440" tIns="504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rgbClr val="595959"/>
                </a:solidFill>
              </a:rPr>
              <a:t>HHFA data analysis platform</a:t>
            </a:r>
          </a:p>
        </p:txBody>
      </p:sp>
      <p:grpSp>
        <p:nvGrpSpPr>
          <p:cNvPr id="20" name="circle 1">
            <a:extLst>
              <a:ext uri="{FF2B5EF4-FFF2-40B4-BE49-F238E27FC236}">
                <a16:creationId xmlns:a16="http://schemas.microsoft.com/office/drawing/2014/main" id="{236A5EBF-9235-41A8-9E62-C0E7C49F5535}"/>
              </a:ext>
            </a:extLst>
          </p:cNvPr>
          <p:cNvGrpSpPr/>
          <p:nvPr/>
        </p:nvGrpSpPr>
        <p:grpSpPr>
          <a:xfrm>
            <a:off x="1815527" y="1325160"/>
            <a:ext cx="3297893" cy="3297893"/>
            <a:chOff x="470234" y="1852537"/>
            <a:chExt cx="2295039" cy="2295039"/>
          </a:xfrm>
        </p:grpSpPr>
        <p:sp>
          <p:nvSpPr>
            <p:cNvPr id="21" name="circle">
              <a:extLst>
                <a:ext uri="{FF2B5EF4-FFF2-40B4-BE49-F238E27FC236}">
                  <a16:creationId xmlns:a16="http://schemas.microsoft.com/office/drawing/2014/main" id="{3D462AD9-EE6E-468F-98A6-1EA4252DE7E8}"/>
                </a:ext>
              </a:extLst>
            </p:cNvPr>
            <p:cNvSpPr/>
            <p:nvPr/>
          </p:nvSpPr>
          <p:spPr>
            <a:xfrm>
              <a:off x="470234" y="1852537"/>
              <a:ext cx="2295039" cy="229503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DE0BB92E-092E-46A9-9D6E-E1637231D5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368" y="2295075"/>
              <a:ext cx="1619671" cy="1374107"/>
            </a:xfrm>
            <a:prstGeom prst="rect">
              <a:avLst/>
            </a:prstGeom>
          </p:spPr>
        </p:pic>
      </p:grpSp>
      <p:sp>
        <p:nvSpPr>
          <p:cNvPr id="23" name="TextBox 22">
            <a:extLst>
              <a:ext uri="{FF2B5EF4-FFF2-40B4-BE49-F238E27FC236}">
                <a16:creationId xmlns:a16="http://schemas.microsoft.com/office/drawing/2014/main" id="{B3609AD5-DDE7-424F-97B5-962065F383CE}"/>
              </a:ext>
            </a:extLst>
          </p:cNvPr>
          <p:cNvSpPr txBox="1"/>
          <p:nvPr/>
        </p:nvSpPr>
        <p:spPr>
          <a:xfrm>
            <a:off x="6619828" y="3935617"/>
            <a:ext cx="4222576" cy="1958535"/>
          </a:xfrm>
          <a:prstGeom prst="rect">
            <a:avLst/>
          </a:prstGeom>
          <a:solidFill>
            <a:srgbClr val="98D7CE"/>
          </a:solidFill>
        </p:spPr>
        <p:txBody>
          <a:bodyPr vert="horz" wrap="square" lIns="91440" tIns="504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rgbClr val="595959"/>
                </a:solidFill>
              </a:rPr>
              <a:t>other statistical programme</a:t>
            </a:r>
          </a:p>
        </p:txBody>
      </p:sp>
      <p:grpSp>
        <p:nvGrpSpPr>
          <p:cNvPr id="24" name="circle 1">
            <a:extLst>
              <a:ext uri="{FF2B5EF4-FFF2-40B4-BE49-F238E27FC236}">
                <a16:creationId xmlns:a16="http://schemas.microsoft.com/office/drawing/2014/main" id="{ECE31020-7A9E-4AFC-B068-495F650FB53D}"/>
              </a:ext>
            </a:extLst>
          </p:cNvPr>
          <p:cNvGrpSpPr/>
          <p:nvPr/>
        </p:nvGrpSpPr>
        <p:grpSpPr>
          <a:xfrm>
            <a:off x="7082169" y="1325160"/>
            <a:ext cx="3297893" cy="3297893"/>
            <a:chOff x="470234" y="1852537"/>
            <a:chExt cx="2295039" cy="2295039"/>
          </a:xfrm>
        </p:grpSpPr>
        <p:sp>
          <p:nvSpPr>
            <p:cNvPr id="25" name="circle">
              <a:extLst>
                <a:ext uri="{FF2B5EF4-FFF2-40B4-BE49-F238E27FC236}">
                  <a16:creationId xmlns:a16="http://schemas.microsoft.com/office/drawing/2014/main" id="{B21710FD-E0AC-4FAC-90F0-87AB18A0CF1A}"/>
                </a:ext>
              </a:extLst>
            </p:cNvPr>
            <p:cNvSpPr/>
            <p:nvPr/>
          </p:nvSpPr>
          <p:spPr>
            <a:xfrm>
              <a:off x="470234" y="1852537"/>
              <a:ext cx="2295039" cy="229503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25">
              <a:extLst>
                <a:ext uri="{FF2B5EF4-FFF2-40B4-BE49-F238E27FC236}">
                  <a16:creationId xmlns:a16="http://schemas.microsoft.com/office/drawing/2014/main" id="{EAB5B314-717F-405D-B464-0189DB93C5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8136" y="2070382"/>
              <a:ext cx="1647855" cy="1598800"/>
            </a:xfrm>
            <a:prstGeom prst="rect">
              <a:avLst/>
            </a:prstGeom>
          </p:spPr>
        </p:pic>
      </p:grpSp>
    </p:spTree>
    <p:custDataLst>
      <p:tags r:id="rId1"/>
    </p:custDataLst>
    <p:extLst>
      <p:ext uri="{BB962C8B-B14F-4D97-AF65-F5344CB8AC3E}">
        <p14:creationId xmlns:p14="http://schemas.microsoft.com/office/powerpoint/2010/main" val="124260784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 calcmode="lin" valueType="num">
                                      <p:cBhvr>
                                        <p:cTn id="9" dur="500" fill="hold"/>
                                        <p:tgtEl>
                                          <p:spTgt spid="20"/>
                                        </p:tgtEl>
                                        <p:attrNameLst>
                                          <p:attrName>style.rotation</p:attrName>
                                        </p:attrNameLst>
                                      </p:cBhvr>
                                      <p:tavLst>
                                        <p:tav tm="0">
                                          <p:val>
                                            <p:fltVal val="90"/>
                                          </p:val>
                                        </p:tav>
                                        <p:tav tm="100000">
                                          <p:val>
                                            <p:fltVal val="0"/>
                                          </p:val>
                                        </p:tav>
                                      </p:tavLst>
                                    </p:anim>
                                    <p:animEffect transition="in" filter="fade">
                                      <p:cBhvr>
                                        <p:cTn id="10" dur="500"/>
                                        <p:tgtEl>
                                          <p:spTgt spid="20"/>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p:cTn id="18" dur="500" fill="hold"/>
                                        <p:tgtEl>
                                          <p:spTgt spid="24"/>
                                        </p:tgtEl>
                                        <p:attrNameLst>
                                          <p:attrName>ppt_w</p:attrName>
                                        </p:attrNameLst>
                                      </p:cBhvr>
                                      <p:tavLst>
                                        <p:tav tm="0">
                                          <p:val>
                                            <p:fltVal val="0"/>
                                          </p:val>
                                        </p:tav>
                                        <p:tav tm="100000">
                                          <p:val>
                                            <p:strVal val="#ppt_w"/>
                                          </p:val>
                                        </p:tav>
                                      </p:tavLst>
                                    </p:anim>
                                    <p:anim calcmode="lin" valueType="num">
                                      <p:cBhvr>
                                        <p:cTn id="19" dur="500" fill="hold"/>
                                        <p:tgtEl>
                                          <p:spTgt spid="24"/>
                                        </p:tgtEl>
                                        <p:attrNameLst>
                                          <p:attrName>ppt_h</p:attrName>
                                        </p:attrNameLst>
                                      </p:cBhvr>
                                      <p:tavLst>
                                        <p:tav tm="0">
                                          <p:val>
                                            <p:fltVal val="0"/>
                                          </p:val>
                                        </p:tav>
                                        <p:tav tm="100000">
                                          <p:val>
                                            <p:strVal val="#ppt_h"/>
                                          </p:val>
                                        </p:tav>
                                      </p:tavLst>
                                    </p:anim>
                                    <p:anim calcmode="lin" valueType="num">
                                      <p:cBhvr>
                                        <p:cTn id="20" dur="500" fill="hold"/>
                                        <p:tgtEl>
                                          <p:spTgt spid="24"/>
                                        </p:tgtEl>
                                        <p:attrNameLst>
                                          <p:attrName>style.rotation</p:attrName>
                                        </p:attrNameLst>
                                      </p:cBhvr>
                                      <p:tavLst>
                                        <p:tav tm="0">
                                          <p:val>
                                            <p:fltVal val="90"/>
                                          </p:val>
                                        </p:tav>
                                        <p:tav tm="100000">
                                          <p:val>
                                            <p:fltVal val="0"/>
                                          </p:val>
                                        </p:tav>
                                      </p:tavLst>
                                    </p:anim>
                                    <p:animEffect transition="in" filter="fade">
                                      <p:cBhvr>
                                        <p:cTn id="21" dur="500"/>
                                        <p:tgtEl>
                                          <p:spTgt spid="24"/>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left)">
                                      <p:cBhvr>
                                        <p:cTn id="2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B1B7C6B9-D03A-9C24-1D70-4EFD1EB0386E}"/>
              </a:ext>
            </a:extLst>
          </p:cNvPr>
          <p:cNvGrpSpPr/>
          <p:nvPr/>
        </p:nvGrpSpPr>
        <p:grpSpPr>
          <a:xfrm>
            <a:off x="1" y="1805920"/>
            <a:ext cx="12175670" cy="3243080"/>
            <a:chOff x="1" y="1805920"/>
            <a:chExt cx="12175670" cy="3243080"/>
          </a:xfrm>
        </p:grpSpPr>
        <p:sp>
          <p:nvSpPr>
            <p:cNvPr id="31" name="Rectangle 30">
              <a:extLst>
                <a:ext uri="{FF2B5EF4-FFF2-40B4-BE49-F238E27FC236}">
                  <a16:creationId xmlns:a16="http://schemas.microsoft.com/office/drawing/2014/main" id="{C722E496-F0A4-4BBC-8A7E-23EC7AF1D461}"/>
                </a:ext>
              </a:extLst>
            </p:cNvPr>
            <p:cNvSpPr/>
            <p:nvPr/>
          </p:nvSpPr>
          <p:spPr>
            <a:xfrm>
              <a:off x="3225226" y="1805920"/>
              <a:ext cx="8950445" cy="3240000"/>
            </a:xfrm>
            <a:prstGeom prst="rect">
              <a:avLst/>
            </a:prstGeom>
            <a:solidFill>
              <a:srgbClr val="25B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3" name="Picture 32">
              <a:extLst>
                <a:ext uri="{FF2B5EF4-FFF2-40B4-BE49-F238E27FC236}">
                  <a16:creationId xmlns:a16="http://schemas.microsoft.com/office/drawing/2014/main" id="{AF39FB24-B5A4-81D3-0EA4-95C7191023C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3" y="1807445"/>
              <a:ext cx="3243079" cy="3240031"/>
            </a:xfrm>
            <a:prstGeom prst="rect">
              <a:avLst/>
            </a:prstGeom>
          </p:spPr>
        </p:pic>
      </p:grpSp>
      <p:sp>
        <p:nvSpPr>
          <p:cNvPr id="11" name="TextBox 10">
            <a:extLst>
              <a:ext uri="{FF2B5EF4-FFF2-40B4-BE49-F238E27FC236}">
                <a16:creationId xmlns:a16="http://schemas.microsoft.com/office/drawing/2014/main" id="{9D060800-B7AB-63FD-EA24-369378A4F8DF}"/>
              </a:ext>
            </a:extLst>
          </p:cNvPr>
          <p:cNvSpPr txBox="1"/>
          <p:nvPr/>
        </p:nvSpPr>
        <p:spPr>
          <a:xfrm>
            <a:off x="3499200" y="1883898"/>
            <a:ext cx="7663630"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By the end of this unit, you will:</a:t>
            </a:r>
          </a:p>
        </p:txBody>
      </p:sp>
      <p:pic>
        <p:nvPicPr>
          <p:cNvPr id="13" name="Picture 12">
            <a:extLst>
              <a:ext uri="{FF2B5EF4-FFF2-40B4-BE49-F238E27FC236}">
                <a16:creationId xmlns:a16="http://schemas.microsoft.com/office/drawing/2014/main" id="{F68593BF-4BEE-2086-1B40-EC8859E1E5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0225" y="236365"/>
            <a:ext cx="2141567" cy="655855"/>
          </a:xfrm>
          <a:prstGeom prst="rect">
            <a:avLst/>
          </a:prstGeom>
        </p:spPr>
      </p:pic>
      <p:sp>
        <p:nvSpPr>
          <p:cNvPr id="19" name="TextBox 18">
            <a:extLst>
              <a:ext uri="{FF2B5EF4-FFF2-40B4-BE49-F238E27FC236}">
                <a16:creationId xmlns:a16="http://schemas.microsoft.com/office/drawing/2014/main" id="{FB51BEA6-30C4-BF3A-513C-068EAD4C8451}"/>
              </a:ext>
            </a:extLst>
          </p:cNvPr>
          <p:cNvSpPr txBox="1"/>
          <p:nvPr/>
        </p:nvSpPr>
        <p:spPr>
          <a:xfrm>
            <a:off x="3782477" y="2353211"/>
            <a:ext cx="8278894"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draw a diagram of the data interpretation cycle</a:t>
            </a:r>
          </a:p>
        </p:txBody>
      </p:sp>
      <p:sp>
        <p:nvSpPr>
          <p:cNvPr id="21" name="TextBox 20">
            <a:extLst>
              <a:ext uri="{FF2B5EF4-FFF2-40B4-BE49-F238E27FC236}">
                <a16:creationId xmlns:a16="http://schemas.microsoft.com/office/drawing/2014/main" id="{093F577F-609F-0B72-6156-D67874F46AC1}"/>
              </a:ext>
            </a:extLst>
          </p:cNvPr>
          <p:cNvSpPr txBox="1"/>
          <p:nvPr/>
        </p:nvSpPr>
        <p:spPr>
          <a:xfrm>
            <a:off x="3782477" y="2823666"/>
            <a:ext cx="8278894"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describe the importance of contextual information</a:t>
            </a:r>
          </a:p>
        </p:txBody>
      </p:sp>
      <p:pic>
        <p:nvPicPr>
          <p:cNvPr id="3" name="bullet white">
            <a:extLst>
              <a:ext uri="{FF2B5EF4-FFF2-40B4-BE49-F238E27FC236}">
                <a16:creationId xmlns:a16="http://schemas.microsoft.com/office/drawing/2014/main" id="{5144A0A6-322A-4B3E-AD56-6C04AF562D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1777" y="2499973"/>
            <a:ext cx="117692" cy="122400"/>
          </a:xfrm>
          <a:prstGeom prst="rect">
            <a:avLst/>
          </a:prstGeom>
        </p:spPr>
      </p:pic>
      <p:pic>
        <p:nvPicPr>
          <p:cNvPr id="15" name="bullet white">
            <a:extLst>
              <a:ext uri="{FF2B5EF4-FFF2-40B4-BE49-F238E27FC236}">
                <a16:creationId xmlns:a16="http://schemas.microsoft.com/office/drawing/2014/main" id="{D1121847-C67F-41F2-9ECA-39C638C297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2941" y="2976467"/>
            <a:ext cx="117692" cy="122400"/>
          </a:xfrm>
          <a:prstGeom prst="rect">
            <a:avLst/>
          </a:prstGeom>
        </p:spPr>
      </p:pic>
      <p:sp>
        <p:nvSpPr>
          <p:cNvPr id="12" name="TextBox 11">
            <a:extLst>
              <a:ext uri="{FF2B5EF4-FFF2-40B4-BE49-F238E27FC236}">
                <a16:creationId xmlns:a16="http://schemas.microsoft.com/office/drawing/2014/main" id="{CCAFD502-34B9-45FD-81BC-73DF1ECFD04A}"/>
              </a:ext>
            </a:extLst>
          </p:cNvPr>
          <p:cNvSpPr txBox="1"/>
          <p:nvPr/>
        </p:nvSpPr>
        <p:spPr>
          <a:xfrm>
            <a:off x="3782477" y="3286940"/>
            <a:ext cx="8278894"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define data triangulation</a:t>
            </a:r>
          </a:p>
        </p:txBody>
      </p:sp>
      <p:sp>
        <p:nvSpPr>
          <p:cNvPr id="14" name="TextBox 13">
            <a:extLst>
              <a:ext uri="{FF2B5EF4-FFF2-40B4-BE49-F238E27FC236}">
                <a16:creationId xmlns:a16="http://schemas.microsoft.com/office/drawing/2014/main" id="{0A937791-CA08-4F34-B3C6-38253E8D913C}"/>
              </a:ext>
            </a:extLst>
          </p:cNvPr>
          <p:cNvSpPr txBox="1"/>
          <p:nvPr/>
        </p:nvSpPr>
        <p:spPr>
          <a:xfrm>
            <a:off x="3782477" y="3750214"/>
            <a:ext cx="8278894"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list some common errors in interpretation</a:t>
            </a:r>
          </a:p>
        </p:txBody>
      </p:sp>
      <p:pic>
        <p:nvPicPr>
          <p:cNvPr id="16" name="bullet white">
            <a:extLst>
              <a:ext uri="{FF2B5EF4-FFF2-40B4-BE49-F238E27FC236}">
                <a16:creationId xmlns:a16="http://schemas.microsoft.com/office/drawing/2014/main" id="{19637307-6BF3-4042-AC8B-EC1A01AD00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1777" y="3433702"/>
            <a:ext cx="117692" cy="122400"/>
          </a:xfrm>
          <a:prstGeom prst="rect">
            <a:avLst/>
          </a:prstGeom>
        </p:spPr>
      </p:pic>
      <p:pic>
        <p:nvPicPr>
          <p:cNvPr id="17" name="bullet white">
            <a:extLst>
              <a:ext uri="{FF2B5EF4-FFF2-40B4-BE49-F238E27FC236}">
                <a16:creationId xmlns:a16="http://schemas.microsoft.com/office/drawing/2014/main" id="{0CA323D2-F2D1-483E-AF5B-10E551C4AF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2941" y="3903015"/>
            <a:ext cx="117692" cy="122400"/>
          </a:xfrm>
          <a:prstGeom prst="rect">
            <a:avLst/>
          </a:prstGeom>
        </p:spPr>
      </p:pic>
      <p:sp>
        <p:nvSpPr>
          <p:cNvPr id="18" name="TextBox 17">
            <a:extLst>
              <a:ext uri="{FF2B5EF4-FFF2-40B4-BE49-F238E27FC236}">
                <a16:creationId xmlns:a16="http://schemas.microsoft.com/office/drawing/2014/main" id="{686BAFD2-B0D8-4E29-8861-BB0D0AE95A17}"/>
              </a:ext>
            </a:extLst>
          </p:cNvPr>
          <p:cNvSpPr txBox="1"/>
          <p:nvPr/>
        </p:nvSpPr>
        <p:spPr>
          <a:xfrm>
            <a:off x="3782477" y="4222232"/>
            <a:ext cx="8278894" cy="760401"/>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explain the importance of both comprehensive and programme-specific perspectives </a:t>
            </a:r>
          </a:p>
        </p:txBody>
      </p:sp>
      <p:pic>
        <p:nvPicPr>
          <p:cNvPr id="20" name="bullet white">
            <a:extLst>
              <a:ext uri="{FF2B5EF4-FFF2-40B4-BE49-F238E27FC236}">
                <a16:creationId xmlns:a16="http://schemas.microsoft.com/office/drawing/2014/main" id="{9F63165B-C2EF-4DF5-BB19-958C8C833A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2941" y="4394610"/>
            <a:ext cx="117692" cy="122400"/>
          </a:xfrm>
          <a:prstGeom prst="rect">
            <a:avLst/>
          </a:prstGeom>
        </p:spPr>
      </p:pic>
    </p:spTree>
    <p:custDataLst>
      <p:tags r:id="rId1"/>
    </p:custDataLst>
    <p:extLst>
      <p:ext uri="{BB962C8B-B14F-4D97-AF65-F5344CB8AC3E}">
        <p14:creationId xmlns:p14="http://schemas.microsoft.com/office/powerpoint/2010/main" val="304068581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 calcmode="lin" valueType="num">
                                      <p:cBhvr>
                                        <p:cTn id="14" dur="500" fill="hold"/>
                                        <p:tgtEl>
                                          <p:spTgt spid="3"/>
                                        </p:tgtEl>
                                        <p:attrNameLst>
                                          <p:attrName>style.rotation</p:attrName>
                                        </p:attrNameLst>
                                      </p:cBhvr>
                                      <p:tavLst>
                                        <p:tav tm="0">
                                          <p:val>
                                            <p:fltVal val="90"/>
                                          </p:val>
                                        </p:tav>
                                        <p:tav tm="100000">
                                          <p:val>
                                            <p:fltVal val="0"/>
                                          </p:val>
                                        </p:tav>
                                      </p:tavLst>
                                    </p:anim>
                                    <p:animEffect transition="in" filter="fade">
                                      <p:cBhvr>
                                        <p:cTn id="15" dur="500"/>
                                        <p:tgtEl>
                                          <p:spTgt spid="3"/>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p:cTn id="24" dur="500" fill="hold"/>
                                        <p:tgtEl>
                                          <p:spTgt spid="15"/>
                                        </p:tgtEl>
                                        <p:attrNameLst>
                                          <p:attrName>ppt_w</p:attrName>
                                        </p:attrNameLst>
                                      </p:cBhvr>
                                      <p:tavLst>
                                        <p:tav tm="0">
                                          <p:val>
                                            <p:fltVal val="0"/>
                                          </p:val>
                                        </p:tav>
                                        <p:tav tm="100000">
                                          <p:val>
                                            <p:strVal val="#ppt_w"/>
                                          </p:val>
                                        </p:tav>
                                      </p:tavLst>
                                    </p:anim>
                                    <p:anim calcmode="lin" valueType="num">
                                      <p:cBhvr>
                                        <p:cTn id="25" dur="500" fill="hold"/>
                                        <p:tgtEl>
                                          <p:spTgt spid="15"/>
                                        </p:tgtEl>
                                        <p:attrNameLst>
                                          <p:attrName>ppt_h</p:attrName>
                                        </p:attrNameLst>
                                      </p:cBhvr>
                                      <p:tavLst>
                                        <p:tav tm="0">
                                          <p:val>
                                            <p:fltVal val="0"/>
                                          </p:val>
                                        </p:tav>
                                        <p:tav tm="100000">
                                          <p:val>
                                            <p:strVal val="#ppt_h"/>
                                          </p:val>
                                        </p:tav>
                                      </p:tavLst>
                                    </p:anim>
                                    <p:anim calcmode="lin" valueType="num">
                                      <p:cBhvr>
                                        <p:cTn id="26" dur="500" fill="hold"/>
                                        <p:tgtEl>
                                          <p:spTgt spid="15"/>
                                        </p:tgtEl>
                                        <p:attrNameLst>
                                          <p:attrName>style.rotation</p:attrName>
                                        </p:attrNameLst>
                                      </p:cBhvr>
                                      <p:tavLst>
                                        <p:tav tm="0">
                                          <p:val>
                                            <p:fltVal val="90"/>
                                          </p:val>
                                        </p:tav>
                                        <p:tav tm="100000">
                                          <p:val>
                                            <p:fltVal val="0"/>
                                          </p:val>
                                        </p:tav>
                                      </p:tavLst>
                                    </p:anim>
                                    <p:animEffect transition="in" filter="fade">
                                      <p:cBhvr>
                                        <p:cTn id="27" dur="500"/>
                                        <p:tgtEl>
                                          <p:spTgt spid="15"/>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31" presetClass="entr" presetSubtype="0" fill="hold" nodeType="click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p:cTn id="36" dur="500" fill="hold"/>
                                        <p:tgtEl>
                                          <p:spTgt spid="16"/>
                                        </p:tgtEl>
                                        <p:attrNameLst>
                                          <p:attrName>ppt_w</p:attrName>
                                        </p:attrNameLst>
                                      </p:cBhvr>
                                      <p:tavLst>
                                        <p:tav tm="0">
                                          <p:val>
                                            <p:fltVal val="0"/>
                                          </p:val>
                                        </p:tav>
                                        <p:tav tm="100000">
                                          <p:val>
                                            <p:strVal val="#ppt_w"/>
                                          </p:val>
                                        </p:tav>
                                      </p:tavLst>
                                    </p:anim>
                                    <p:anim calcmode="lin" valueType="num">
                                      <p:cBhvr>
                                        <p:cTn id="37" dur="500" fill="hold"/>
                                        <p:tgtEl>
                                          <p:spTgt spid="16"/>
                                        </p:tgtEl>
                                        <p:attrNameLst>
                                          <p:attrName>ppt_h</p:attrName>
                                        </p:attrNameLst>
                                      </p:cBhvr>
                                      <p:tavLst>
                                        <p:tav tm="0">
                                          <p:val>
                                            <p:fltVal val="0"/>
                                          </p:val>
                                        </p:tav>
                                        <p:tav tm="100000">
                                          <p:val>
                                            <p:strVal val="#ppt_h"/>
                                          </p:val>
                                        </p:tav>
                                      </p:tavLst>
                                    </p:anim>
                                    <p:anim calcmode="lin" valueType="num">
                                      <p:cBhvr>
                                        <p:cTn id="38" dur="500" fill="hold"/>
                                        <p:tgtEl>
                                          <p:spTgt spid="16"/>
                                        </p:tgtEl>
                                        <p:attrNameLst>
                                          <p:attrName>style.rotation</p:attrName>
                                        </p:attrNameLst>
                                      </p:cBhvr>
                                      <p:tavLst>
                                        <p:tav tm="0">
                                          <p:val>
                                            <p:fltVal val="90"/>
                                          </p:val>
                                        </p:tav>
                                        <p:tav tm="100000">
                                          <p:val>
                                            <p:fltVal val="0"/>
                                          </p:val>
                                        </p:tav>
                                      </p:tavLst>
                                    </p:anim>
                                    <p:animEffect transition="in" filter="fade">
                                      <p:cBhvr>
                                        <p:cTn id="39" dur="500"/>
                                        <p:tgtEl>
                                          <p:spTgt spid="16"/>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31" presetClass="entr" presetSubtype="0" fill="hold" nodeType="click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p:cTn id="48" dur="500" fill="hold"/>
                                        <p:tgtEl>
                                          <p:spTgt spid="17"/>
                                        </p:tgtEl>
                                        <p:attrNameLst>
                                          <p:attrName>ppt_w</p:attrName>
                                        </p:attrNameLst>
                                      </p:cBhvr>
                                      <p:tavLst>
                                        <p:tav tm="0">
                                          <p:val>
                                            <p:fltVal val="0"/>
                                          </p:val>
                                        </p:tav>
                                        <p:tav tm="100000">
                                          <p:val>
                                            <p:strVal val="#ppt_w"/>
                                          </p:val>
                                        </p:tav>
                                      </p:tavLst>
                                    </p:anim>
                                    <p:anim calcmode="lin" valueType="num">
                                      <p:cBhvr>
                                        <p:cTn id="49" dur="500" fill="hold"/>
                                        <p:tgtEl>
                                          <p:spTgt spid="17"/>
                                        </p:tgtEl>
                                        <p:attrNameLst>
                                          <p:attrName>ppt_h</p:attrName>
                                        </p:attrNameLst>
                                      </p:cBhvr>
                                      <p:tavLst>
                                        <p:tav tm="0">
                                          <p:val>
                                            <p:fltVal val="0"/>
                                          </p:val>
                                        </p:tav>
                                        <p:tav tm="100000">
                                          <p:val>
                                            <p:strVal val="#ppt_h"/>
                                          </p:val>
                                        </p:tav>
                                      </p:tavLst>
                                    </p:anim>
                                    <p:anim calcmode="lin" valueType="num">
                                      <p:cBhvr>
                                        <p:cTn id="50" dur="500" fill="hold"/>
                                        <p:tgtEl>
                                          <p:spTgt spid="17"/>
                                        </p:tgtEl>
                                        <p:attrNameLst>
                                          <p:attrName>style.rotation</p:attrName>
                                        </p:attrNameLst>
                                      </p:cBhvr>
                                      <p:tavLst>
                                        <p:tav tm="0">
                                          <p:val>
                                            <p:fltVal val="90"/>
                                          </p:val>
                                        </p:tav>
                                        <p:tav tm="100000">
                                          <p:val>
                                            <p:fltVal val="0"/>
                                          </p:val>
                                        </p:tav>
                                      </p:tavLst>
                                    </p:anim>
                                    <p:animEffect transition="in" filter="fade">
                                      <p:cBhvr>
                                        <p:cTn id="51" dur="500"/>
                                        <p:tgtEl>
                                          <p:spTgt spid="17"/>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childTnLst>
                    </p:cTn>
                  </p:par>
                  <p:par>
                    <p:cTn id="56" fill="hold">
                      <p:stCondLst>
                        <p:cond delay="indefinite"/>
                      </p:stCondLst>
                      <p:childTnLst>
                        <p:par>
                          <p:cTn id="57" fill="hold">
                            <p:stCondLst>
                              <p:cond delay="0"/>
                            </p:stCondLst>
                            <p:childTnLst>
                              <p:par>
                                <p:cTn id="58" presetID="31" presetClass="entr" presetSubtype="0" fill="hold" nodeType="clickEffect">
                                  <p:stCondLst>
                                    <p:cond delay="0"/>
                                  </p:stCondLst>
                                  <p:childTnLst>
                                    <p:set>
                                      <p:cBhvr>
                                        <p:cTn id="59" dur="1" fill="hold">
                                          <p:stCondLst>
                                            <p:cond delay="0"/>
                                          </p:stCondLst>
                                        </p:cTn>
                                        <p:tgtEl>
                                          <p:spTgt spid="20"/>
                                        </p:tgtEl>
                                        <p:attrNameLst>
                                          <p:attrName>style.visibility</p:attrName>
                                        </p:attrNameLst>
                                      </p:cBhvr>
                                      <p:to>
                                        <p:strVal val="visible"/>
                                      </p:to>
                                    </p:set>
                                    <p:anim calcmode="lin" valueType="num">
                                      <p:cBhvr>
                                        <p:cTn id="60" dur="500" fill="hold"/>
                                        <p:tgtEl>
                                          <p:spTgt spid="20"/>
                                        </p:tgtEl>
                                        <p:attrNameLst>
                                          <p:attrName>ppt_w</p:attrName>
                                        </p:attrNameLst>
                                      </p:cBhvr>
                                      <p:tavLst>
                                        <p:tav tm="0">
                                          <p:val>
                                            <p:fltVal val="0"/>
                                          </p:val>
                                        </p:tav>
                                        <p:tav tm="100000">
                                          <p:val>
                                            <p:strVal val="#ppt_w"/>
                                          </p:val>
                                        </p:tav>
                                      </p:tavLst>
                                    </p:anim>
                                    <p:anim calcmode="lin" valueType="num">
                                      <p:cBhvr>
                                        <p:cTn id="61" dur="500" fill="hold"/>
                                        <p:tgtEl>
                                          <p:spTgt spid="20"/>
                                        </p:tgtEl>
                                        <p:attrNameLst>
                                          <p:attrName>ppt_h</p:attrName>
                                        </p:attrNameLst>
                                      </p:cBhvr>
                                      <p:tavLst>
                                        <p:tav tm="0">
                                          <p:val>
                                            <p:fltVal val="0"/>
                                          </p:val>
                                        </p:tav>
                                        <p:tav tm="100000">
                                          <p:val>
                                            <p:strVal val="#ppt_h"/>
                                          </p:val>
                                        </p:tav>
                                      </p:tavLst>
                                    </p:anim>
                                    <p:anim calcmode="lin" valueType="num">
                                      <p:cBhvr>
                                        <p:cTn id="62" dur="500" fill="hold"/>
                                        <p:tgtEl>
                                          <p:spTgt spid="20"/>
                                        </p:tgtEl>
                                        <p:attrNameLst>
                                          <p:attrName>style.rotation</p:attrName>
                                        </p:attrNameLst>
                                      </p:cBhvr>
                                      <p:tavLst>
                                        <p:tav tm="0">
                                          <p:val>
                                            <p:fltVal val="90"/>
                                          </p:val>
                                        </p:tav>
                                        <p:tav tm="100000">
                                          <p:val>
                                            <p:fltVal val="0"/>
                                          </p:val>
                                        </p:tav>
                                      </p:tavLst>
                                    </p:anim>
                                    <p:animEffect transition="in" filter="fade">
                                      <p:cBhvr>
                                        <p:cTn id="63" dur="500"/>
                                        <p:tgtEl>
                                          <p:spTgt spid="20"/>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p:bldP spid="21" grpId="0"/>
      <p:bldP spid="12" grpId="0"/>
      <p:bldP spid="14" grpId="0"/>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header">
            <a:extLst>
              <a:ext uri="{FF2B5EF4-FFF2-40B4-BE49-F238E27FC236}">
                <a16:creationId xmlns:a16="http://schemas.microsoft.com/office/drawing/2014/main" id="{84D8390B-55BB-DC68-6C38-234C5F4C2E56}"/>
              </a:ext>
            </a:extLst>
          </p:cNvPr>
          <p:cNvGrpSpPr/>
          <p:nvPr/>
        </p:nvGrpSpPr>
        <p:grpSpPr>
          <a:xfrm>
            <a:off x="-1235" y="-815"/>
            <a:ext cx="10849857" cy="611122"/>
            <a:chOff x="-1235" y="-815"/>
            <a:chExt cx="10849857"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50" y="21600"/>
              <a:ext cx="10114472" cy="584775"/>
            </a:xfrm>
            <a:prstGeom prst="rect">
              <a:avLst/>
            </a:prstGeom>
            <a:noFill/>
          </p:spPr>
          <p:txBody>
            <a:bodyPr wrap="square">
              <a:spAutoFit/>
            </a:bodyPr>
            <a:lstStyle/>
            <a:p>
              <a:r>
                <a:rPr lang="en-GB" sz="3200" dirty="0">
                  <a:solidFill>
                    <a:srgbClr val="595959"/>
                  </a:solidFill>
                </a:rPr>
                <a:t>Interpretation perspectives</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28" name="grid1">
            <a:extLst>
              <a:ext uri="{FF2B5EF4-FFF2-40B4-BE49-F238E27FC236}">
                <a16:creationId xmlns:a16="http://schemas.microsoft.com/office/drawing/2014/main" id="{B5C4B6B8-6A33-4A61-912E-A44FEBBA8D74}"/>
              </a:ext>
            </a:extLst>
          </p:cNvPr>
          <p:cNvSpPr txBox="1"/>
          <p:nvPr/>
        </p:nvSpPr>
        <p:spPr>
          <a:xfrm>
            <a:off x="712385" y="1911600"/>
            <a:ext cx="5360074" cy="3441043"/>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29" name="grid2">
            <a:extLst>
              <a:ext uri="{FF2B5EF4-FFF2-40B4-BE49-F238E27FC236}">
                <a16:creationId xmlns:a16="http://schemas.microsoft.com/office/drawing/2014/main" id="{95572B67-2BA1-442F-B96D-B3BAFA9A47C6}"/>
              </a:ext>
            </a:extLst>
          </p:cNvPr>
          <p:cNvSpPr txBox="1"/>
          <p:nvPr/>
        </p:nvSpPr>
        <p:spPr>
          <a:xfrm>
            <a:off x="6199796" y="1911600"/>
            <a:ext cx="5360074" cy="3441043"/>
          </a:xfrm>
          <a:prstGeom prst="rect">
            <a:avLst/>
          </a:prstGeom>
          <a:solidFill>
            <a:srgbClr val="C7DDF1"/>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14" name="bulletText2">
            <a:extLst>
              <a:ext uri="{FF2B5EF4-FFF2-40B4-BE49-F238E27FC236}">
                <a16:creationId xmlns:a16="http://schemas.microsoft.com/office/drawing/2014/main" id="{D712CC60-CE7B-4135-B74A-1E3EAD1A9728}"/>
              </a:ext>
            </a:extLst>
          </p:cNvPr>
          <p:cNvSpPr txBox="1"/>
          <p:nvPr/>
        </p:nvSpPr>
        <p:spPr>
          <a:xfrm>
            <a:off x="1379520" y="2253600"/>
            <a:ext cx="4528729"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provides a general overview across all service components</a:t>
            </a:r>
          </a:p>
        </p:txBody>
      </p:sp>
      <p:sp>
        <p:nvSpPr>
          <p:cNvPr id="15" name="bulletText3">
            <a:extLst>
              <a:ext uri="{FF2B5EF4-FFF2-40B4-BE49-F238E27FC236}">
                <a16:creationId xmlns:a16="http://schemas.microsoft.com/office/drawing/2014/main" id="{315247FE-E925-4CFA-A1E3-58C2C4C99F64}"/>
              </a:ext>
            </a:extLst>
          </p:cNvPr>
          <p:cNvSpPr txBox="1"/>
          <p:nvPr/>
        </p:nvSpPr>
        <p:spPr>
          <a:xfrm>
            <a:off x="1380422" y="3391200"/>
            <a:ext cx="463305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ensures nothing is overlooked</a:t>
            </a:r>
          </a:p>
        </p:txBody>
      </p:sp>
      <p:sp>
        <p:nvSpPr>
          <p:cNvPr id="34" name="bulletText4">
            <a:extLst>
              <a:ext uri="{FF2B5EF4-FFF2-40B4-BE49-F238E27FC236}">
                <a16:creationId xmlns:a16="http://schemas.microsoft.com/office/drawing/2014/main" id="{8F83E106-9B3E-44AD-9316-43A6FF900467}"/>
              </a:ext>
            </a:extLst>
          </p:cNvPr>
          <p:cNvSpPr txBox="1"/>
          <p:nvPr/>
        </p:nvSpPr>
        <p:spPr>
          <a:xfrm>
            <a:off x="1409622" y="4197600"/>
            <a:ext cx="4603859"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can highlight common factors or differences among programmes</a:t>
            </a:r>
          </a:p>
        </p:txBody>
      </p:sp>
      <p:sp>
        <p:nvSpPr>
          <p:cNvPr id="41" name="bulletText8">
            <a:extLst>
              <a:ext uri="{FF2B5EF4-FFF2-40B4-BE49-F238E27FC236}">
                <a16:creationId xmlns:a16="http://schemas.microsoft.com/office/drawing/2014/main" id="{DE7C6786-5C51-4D6E-AB52-1D692EEBF509}"/>
              </a:ext>
            </a:extLst>
          </p:cNvPr>
          <p:cNvSpPr txBox="1"/>
          <p:nvPr/>
        </p:nvSpPr>
        <p:spPr>
          <a:xfrm>
            <a:off x="6892956" y="2253600"/>
            <a:ext cx="4528729" cy="1092800"/>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provide detailed information needed for programme improvement</a:t>
            </a:r>
          </a:p>
        </p:txBody>
      </p:sp>
      <p:pic>
        <p:nvPicPr>
          <p:cNvPr id="33" name="bullet02">
            <a:extLst>
              <a:ext uri="{FF2B5EF4-FFF2-40B4-BE49-F238E27FC236}">
                <a16:creationId xmlns:a16="http://schemas.microsoft.com/office/drawing/2014/main" id="{DC66DBF6-E47D-417A-AA54-7F78C177FE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9126" y="2408400"/>
            <a:ext cx="117692" cy="122400"/>
          </a:xfrm>
          <a:prstGeom prst="rect">
            <a:avLst/>
          </a:prstGeom>
        </p:spPr>
      </p:pic>
      <p:pic>
        <p:nvPicPr>
          <p:cNvPr id="55" name="bullet03">
            <a:extLst>
              <a:ext uri="{FF2B5EF4-FFF2-40B4-BE49-F238E27FC236}">
                <a16:creationId xmlns:a16="http://schemas.microsoft.com/office/drawing/2014/main" id="{1EEA76C8-0CC9-4705-86CC-2D229F933A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5155" y="3528000"/>
            <a:ext cx="117692" cy="122400"/>
          </a:xfrm>
          <a:prstGeom prst="rect">
            <a:avLst/>
          </a:prstGeom>
        </p:spPr>
      </p:pic>
      <p:pic>
        <p:nvPicPr>
          <p:cNvPr id="56" name="bullet04">
            <a:extLst>
              <a:ext uri="{FF2B5EF4-FFF2-40B4-BE49-F238E27FC236}">
                <a16:creationId xmlns:a16="http://schemas.microsoft.com/office/drawing/2014/main" id="{EABDCB6C-55F0-4FF8-B2A0-5EDE3709DC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5159" y="4348800"/>
            <a:ext cx="117692" cy="122400"/>
          </a:xfrm>
          <a:prstGeom prst="rect">
            <a:avLst/>
          </a:prstGeom>
        </p:spPr>
      </p:pic>
      <p:pic>
        <p:nvPicPr>
          <p:cNvPr id="60" name="bullet08">
            <a:extLst>
              <a:ext uri="{FF2B5EF4-FFF2-40B4-BE49-F238E27FC236}">
                <a16:creationId xmlns:a16="http://schemas.microsoft.com/office/drawing/2014/main" id="{60B10202-E17C-4668-91FD-6A60B6F577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2409" y="2408400"/>
            <a:ext cx="117692" cy="122400"/>
          </a:xfrm>
          <a:prstGeom prst="rect">
            <a:avLst/>
          </a:prstGeom>
        </p:spPr>
      </p:pic>
      <p:sp>
        <p:nvSpPr>
          <p:cNvPr id="30" name="comprehensive">
            <a:extLst>
              <a:ext uri="{FF2B5EF4-FFF2-40B4-BE49-F238E27FC236}">
                <a16:creationId xmlns:a16="http://schemas.microsoft.com/office/drawing/2014/main" id="{459B6FE7-EE69-423D-9B9C-BB250837158B}"/>
              </a:ext>
            </a:extLst>
          </p:cNvPr>
          <p:cNvSpPr/>
          <p:nvPr/>
        </p:nvSpPr>
        <p:spPr>
          <a:xfrm>
            <a:off x="712385" y="914400"/>
            <a:ext cx="5360074" cy="857957"/>
          </a:xfrm>
          <a:prstGeom prst="rect">
            <a:avLst/>
          </a:prstGeom>
          <a:solidFill>
            <a:srgbClr val="98D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rgbClr val="595959"/>
                </a:solidFill>
              </a:rPr>
              <a:t>Comprehensive</a:t>
            </a:r>
          </a:p>
        </p:txBody>
      </p:sp>
      <p:sp>
        <p:nvSpPr>
          <p:cNvPr id="31" name="programme specific">
            <a:extLst>
              <a:ext uri="{FF2B5EF4-FFF2-40B4-BE49-F238E27FC236}">
                <a16:creationId xmlns:a16="http://schemas.microsoft.com/office/drawing/2014/main" id="{DB8AD706-95A3-49D7-8A7F-1D86B93B825F}"/>
              </a:ext>
            </a:extLst>
          </p:cNvPr>
          <p:cNvSpPr/>
          <p:nvPr/>
        </p:nvSpPr>
        <p:spPr>
          <a:xfrm>
            <a:off x="6199795" y="914400"/>
            <a:ext cx="5360073" cy="857957"/>
          </a:xfrm>
          <a:prstGeom prst="rect">
            <a:avLst/>
          </a:prstGeom>
          <a:solidFill>
            <a:srgbClr val="B3C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rgbClr val="595959"/>
                </a:solidFill>
              </a:rPr>
              <a:t>Programme-specific</a:t>
            </a:r>
          </a:p>
        </p:txBody>
      </p:sp>
      <p:sp>
        <p:nvSpPr>
          <p:cNvPr id="2" name="Arrow: Left-Right 1">
            <a:extLst>
              <a:ext uri="{FF2B5EF4-FFF2-40B4-BE49-F238E27FC236}">
                <a16:creationId xmlns:a16="http://schemas.microsoft.com/office/drawing/2014/main" id="{51C1DD09-60BF-49D3-A506-526DDC7F90A2}"/>
              </a:ext>
            </a:extLst>
          </p:cNvPr>
          <p:cNvSpPr/>
          <p:nvPr/>
        </p:nvSpPr>
        <p:spPr>
          <a:xfrm>
            <a:off x="5527538" y="993600"/>
            <a:ext cx="1217179" cy="678313"/>
          </a:xfrm>
          <a:prstGeom prst="lef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418278090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up)">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up)">
                                      <p:cBhvr>
                                        <p:cTn id="12" dur="500"/>
                                        <p:tgtEl>
                                          <p:spTgt spid="31"/>
                                        </p:tgtEl>
                                      </p:cBhvr>
                                    </p:animEffect>
                                  </p:childTnLst>
                                </p:cTn>
                              </p:par>
                            </p:childTnLst>
                          </p:cTn>
                        </p:par>
                        <p:par>
                          <p:cTn id="13" fill="hold">
                            <p:stCondLst>
                              <p:cond delay="500"/>
                            </p:stCondLst>
                            <p:childTnLst>
                              <p:par>
                                <p:cTn id="14" presetID="16" presetClass="entr" presetSubtype="37"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outVertical)">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wipe(left)">
                                      <p:cBhvr>
                                        <p:cTn id="21" dur="500"/>
                                        <p:tgtEl>
                                          <p:spTgt spid="28"/>
                                        </p:tgtEl>
                                      </p:cBhvr>
                                    </p:animEffect>
                                  </p:childTnLst>
                                </p:cTn>
                              </p:par>
                            </p:childTnLst>
                          </p:cTn>
                        </p:par>
                        <p:par>
                          <p:cTn id="22" fill="hold">
                            <p:stCondLst>
                              <p:cond delay="500"/>
                            </p:stCondLst>
                            <p:childTnLst>
                              <p:par>
                                <p:cTn id="23" presetID="31" presetClass="entr" presetSubtype="0"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p:cTn id="25" dur="500" fill="hold"/>
                                        <p:tgtEl>
                                          <p:spTgt spid="33"/>
                                        </p:tgtEl>
                                        <p:attrNameLst>
                                          <p:attrName>ppt_w</p:attrName>
                                        </p:attrNameLst>
                                      </p:cBhvr>
                                      <p:tavLst>
                                        <p:tav tm="0">
                                          <p:val>
                                            <p:fltVal val="0"/>
                                          </p:val>
                                        </p:tav>
                                        <p:tav tm="100000">
                                          <p:val>
                                            <p:strVal val="#ppt_w"/>
                                          </p:val>
                                        </p:tav>
                                      </p:tavLst>
                                    </p:anim>
                                    <p:anim calcmode="lin" valueType="num">
                                      <p:cBhvr>
                                        <p:cTn id="26" dur="500" fill="hold"/>
                                        <p:tgtEl>
                                          <p:spTgt spid="33"/>
                                        </p:tgtEl>
                                        <p:attrNameLst>
                                          <p:attrName>ppt_h</p:attrName>
                                        </p:attrNameLst>
                                      </p:cBhvr>
                                      <p:tavLst>
                                        <p:tav tm="0">
                                          <p:val>
                                            <p:fltVal val="0"/>
                                          </p:val>
                                        </p:tav>
                                        <p:tav tm="100000">
                                          <p:val>
                                            <p:strVal val="#ppt_h"/>
                                          </p:val>
                                        </p:tav>
                                      </p:tavLst>
                                    </p:anim>
                                    <p:anim calcmode="lin" valueType="num">
                                      <p:cBhvr>
                                        <p:cTn id="27" dur="500" fill="hold"/>
                                        <p:tgtEl>
                                          <p:spTgt spid="33"/>
                                        </p:tgtEl>
                                        <p:attrNameLst>
                                          <p:attrName>style.rotation</p:attrName>
                                        </p:attrNameLst>
                                      </p:cBhvr>
                                      <p:tavLst>
                                        <p:tav tm="0">
                                          <p:val>
                                            <p:fltVal val="90"/>
                                          </p:val>
                                        </p:tav>
                                        <p:tav tm="100000">
                                          <p:val>
                                            <p:fltVal val="0"/>
                                          </p:val>
                                        </p:tav>
                                      </p:tavLst>
                                    </p:anim>
                                    <p:animEffect transition="in" filter="fade">
                                      <p:cBhvr>
                                        <p:cTn id="28" dur="500"/>
                                        <p:tgtEl>
                                          <p:spTgt spid="33"/>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nodeType="clickEffect">
                                  <p:stCondLst>
                                    <p:cond delay="0"/>
                                  </p:stCondLst>
                                  <p:childTnLst>
                                    <p:set>
                                      <p:cBhvr>
                                        <p:cTn id="36" dur="1" fill="hold">
                                          <p:stCondLst>
                                            <p:cond delay="0"/>
                                          </p:stCondLst>
                                        </p:cTn>
                                        <p:tgtEl>
                                          <p:spTgt spid="55"/>
                                        </p:tgtEl>
                                        <p:attrNameLst>
                                          <p:attrName>style.visibility</p:attrName>
                                        </p:attrNameLst>
                                      </p:cBhvr>
                                      <p:to>
                                        <p:strVal val="visible"/>
                                      </p:to>
                                    </p:set>
                                    <p:anim calcmode="lin" valueType="num">
                                      <p:cBhvr>
                                        <p:cTn id="37" dur="500" fill="hold"/>
                                        <p:tgtEl>
                                          <p:spTgt spid="55"/>
                                        </p:tgtEl>
                                        <p:attrNameLst>
                                          <p:attrName>ppt_w</p:attrName>
                                        </p:attrNameLst>
                                      </p:cBhvr>
                                      <p:tavLst>
                                        <p:tav tm="0">
                                          <p:val>
                                            <p:fltVal val="0"/>
                                          </p:val>
                                        </p:tav>
                                        <p:tav tm="100000">
                                          <p:val>
                                            <p:strVal val="#ppt_w"/>
                                          </p:val>
                                        </p:tav>
                                      </p:tavLst>
                                    </p:anim>
                                    <p:anim calcmode="lin" valueType="num">
                                      <p:cBhvr>
                                        <p:cTn id="38" dur="500" fill="hold"/>
                                        <p:tgtEl>
                                          <p:spTgt spid="55"/>
                                        </p:tgtEl>
                                        <p:attrNameLst>
                                          <p:attrName>ppt_h</p:attrName>
                                        </p:attrNameLst>
                                      </p:cBhvr>
                                      <p:tavLst>
                                        <p:tav tm="0">
                                          <p:val>
                                            <p:fltVal val="0"/>
                                          </p:val>
                                        </p:tav>
                                        <p:tav tm="100000">
                                          <p:val>
                                            <p:strVal val="#ppt_h"/>
                                          </p:val>
                                        </p:tav>
                                      </p:tavLst>
                                    </p:anim>
                                    <p:anim calcmode="lin" valueType="num">
                                      <p:cBhvr>
                                        <p:cTn id="39" dur="500" fill="hold"/>
                                        <p:tgtEl>
                                          <p:spTgt spid="55"/>
                                        </p:tgtEl>
                                        <p:attrNameLst>
                                          <p:attrName>style.rotation</p:attrName>
                                        </p:attrNameLst>
                                      </p:cBhvr>
                                      <p:tavLst>
                                        <p:tav tm="0">
                                          <p:val>
                                            <p:fltVal val="90"/>
                                          </p:val>
                                        </p:tav>
                                        <p:tav tm="100000">
                                          <p:val>
                                            <p:fltVal val="0"/>
                                          </p:val>
                                        </p:tav>
                                      </p:tavLst>
                                    </p:anim>
                                    <p:animEffect transition="in" filter="fade">
                                      <p:cBhvr>
                                        <p:cTn id="40" dur="500"/>
                                        <p:tgtEl>
                                          <p:spTgt spid="55"/>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nodeType="clickEffect">
                                  <p:stCondLst>
                                    <p:cond delay="0"/>
                                  </p:stCondLst>
                                  <p:childTnLst>
                                    <p:set>
                                      <p:cBhvr>
                                        <p:cTn id="48" dur="1" fill="hold">
                                          <p:stCondLst>
                                            <p:cond delay="0"/>
                                          </p:stCondLst>
                                        </p:cTn>
                                        <p:tgtEl>
                                          <p:spTgt spid="56"/>
                                        </p:tgtEl>
                                        <p:attrNameLst>
                                          <p:attrName>style.visibility</p:attrName>
                                        </p:attrNameLst>
                                      </p:cBhvr>
                                      <p:to>
                                        <p:strVal val="visible"/>
                                      </p:to>
                                    </p:set>
                                    <p:anim calcmode="lin" valueType="num">
                                      <p:cBhvr>
                                        <p:cTn id="49" dur="500" fill="hold"/>
                                        <p:tgtEl>
                                          <p:spTgt spid="56"/>
                                        </p:tgtEl>
                                        <p:attrNameLst>
                                          <p:attrName>ppt_w</p:attrName>
                                        </p:attrNameLst>
                                      </p:cBhvr>
                                      <p:tavLst>
                                        <p:tav tm="0">
                                          <p:val>
                                            <p:fltVal val="0"/>
                                          </p:val>
                                        </p:tav>
                                        <p:tav tm="100000">
                                          <p:val>
                                            <p:strVal val="#ppt_w"/>
                                          </p:val>
                                        </p:tav>
                                      </p:tavLst>
                                    </p:anim>
                                    <p:anim calcmode="lin" valueType="num">
                                      <p:cBhvr>
                                        <p:cTn id="50" dur="500" fill="hold"/>
                                        <p:tgtEl>
                                          <p:spTgt spid="56"/>
                                        </p:tgtEl>
                                        <p:attrNameLst>
                                          <p:attrName>ppt_h</p:attrName>
                                        </p:attrNameLst>
                                      </p:cBhvr>
                                      <p:tavLst>
                                        <p:tav tm="0">
                                          <p:val>
                                            <p:fltVal val="0"/>
                                          </p:val>
                                        </p:tav>
                                        <p:tav tm="100000">
                                          <p:val>
                                            <p:strVal val="#ppt_h"/>
                                          </p:val>
                                        </p:tav>
                                      </p:tavLst>
                                    </p:anim>
                                    <p:anim calcmode="lin" valueType="num">
                                      <p:cBhvr>
                                        <p:cTn id="51" dur="500" fill="hold"/>
                                        <p:tgtEl>
                                          <p:spTgt spid="56"/>
                                        </p:tgtEl>
                                        <p:attrNameLst>
                                          <p:attrName>style.rotation</p:attrName>
                                        </p:attrNameLst>
                                      </p:cBhvr>
                                      <p:tavLst>
                                        <p:tav tm="0">
                                          <p:val>
                                            <p:fltVal val="90"/>
                                          </p:val>
                                        </p:tav>
                                        <p:tav tm="100000">
                                          <p:val>
                                            <p:fltVal val="0"/>
                                          </p:val>
                                        </p:tav>
                                      </p:tavLst>
                                    </p:anim>
                                    <p:animEffect transition="in" filter="fade">
                                      <p:cBhvr>
                                        <p:cTn id="52" dur="500"/>
                                        <p:tgtEl>
                                          <p:spTgt spid="56"/>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wipe(left)">
                                      <p:cBhvr>
                                        <p:cTn id="61" dur="500"/>
                                        <p:tgtEl>
                                          <p:spTgt spid="29"/>
                                        </p:tgtEl>
                                      </p:cBhvr>
                                    </p:animEffect>
                                  </p:childTnLst>
                                </p:cTn>
                              </p:par>
                            </p:childTnLst>
                          </p:cTn>
                        </p:par>
                        <p:par>
                          <p:cTn id="62" fill="hold">
                            <p:stCondLst>
                              <p:cond delay="500"/>
                            </p:stCondLst>
                            <p:childTnLst>
                              <p:par>
                                <p:cTn id="63" presetID="31" presetClass="entr" presetSubtype="0" fill="hold" nodeType="afterEffect">
                                  <p:stCondLst>
                                    <p:cond delay="0"/>
                                  </p:stCondLst>
                                  <p:childTnLst>
                                    <p:set>
                                      <p:cBhvr>
                                        <p:cTn id="64" dur="1" fill="hold">
                                          <p:stCondLst>
                                            <p:cond delay="0"/>
                                          </p:stCondLst>
                                        </p:cTn>
                                        <p:tgtEl>
                                          <p:spTgt spid="60"/>
                                        </p:tgtEl>
                                        <p:attrNameLst>
                                          <p:attrName>style.visibility</p:attrName>
                                        </p:attrNameLst>
                                      </p:cBhvr>
                                      <p:to>
                                        <p:strVal val="visible"/>
                                      </p:to>
                                    </p:set>
                                    <p:anim calcmode="lin" valueType="num">
                                      <p:cBhvr>
                                        <p:cTn id="65" dur="500" fill="hold"/>
                                        <p:tgtEl>
                                          <p:spTgt spid="60"/>
                                        </p:tgtEl>
                                        <p:attrNameLst>
                                          <p:attrName>ppt_w</p:attrName>
                                        </p:attrNameLst>
                                      </p:cBhvr>
                                      <p:tavLst>
                                        <p:tav tm="0">
                                          <p:val>
                                            <p:fltVal val="0"/>
                                          </p:val>
                                        </p:tav>
                                        <p:tav tm="100000">
                                          <p:val>
                                            <p:strVal val="#ppt_w"/>
                                          </p:val>
                                        </p:tav>
                                      </p:tavLst>
                                    </p:anim>
                                    <p:anim calcmode="lin" valueType="num">
                                      <p:cBhvr>
                                        <p:cTn id="66" dur="500" fill="hold"/>
                                        <p:tgtEl>
                                          <p:spTgt spid="60"/>
                                        </p:tgtEl>
                                        <p:attrNameLst>
                                          <p:attrName>ppt_h</p:attrName>
                                        </p:attrNameLst>
                                      </p:cBhvr>
                                      <p:tavLst>
                                        <p:tav tm="0">
                                          <p:val>
                                            <p:fltVal val="0"/>
                                          </p:val>
                                        </p:tav>
                                        <p:tav tm="100000">
                                          <p:val>
                                            <p:strVal val="#ppt_h"/>
                                          </p:val>
                                        </p:tav>
                                      </p:tavLst>
                                    </p:anim>
                                    <p:anim calcmode="lin" valueType="num">
                                      <p:cBhvr>
                                        <p:cTn id="67" dur="500" fill="hold"/>
                                        <p:tgtEl>
                                          <p:spTgt spid="60"/>
                                        </p:tgtEl>
                                        <p:attrNameLst>
                                          <p:attrName>style.rotation</p:attrName>
                                        </p:attrNameLst>
                                      </p:cBhvr>
                                      <p:tavLst>
                                        <p:tav tm="0">
                                          <p:val>
                                            <p:fltVal val="90"/>
                                          </p:val>
                                        </p:tav>
                                        <p:tav tm="100000">
                                          <p:val>
                                            <p:fltVal val="0"/>
                                          </p:val>
                                        </p:tav>
                                      </p:tavLst>
                                    </p:anim>
                                    <p:animEffect transition="in" filter="fade">
                                      <p:cBhvr>
                                        <p:cTn id="68" dur="500"/>
                                        <p:tgtEl>
                                          <p:spTgt spid="60"/>
                                        </p:tgtEl>
                                      </p:cBhvr>
                                    </p:animEffect>
                                  </p:childTnLst>
                                </p:cTn>
                              </p:par>
                            </p:childTnLst>
                          </p:cTn>
                        </p:par>
                        <p:par>
                          <p:cTn id="69" fill="hold">
                            <p:stCondLst>
                              <p:cond delay="1000"/>
                            </p:stCondLst>
                            <p:childTnLst>
                              <p:par>
                                <p:cTn id="70" presetID="10" presetClass="entr" presetSubtype="0" fill="hold" grpId="0" nodeType="after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fade">
                                      <p:cBhvr>
                                        <p:cTn id="7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14" grpId="0"/>
      <p:bldP spid="15" grpId="0"/>
      <p:bldP spid="34" grpId="0"/>
      <p:bldP spid="41" grpId="0"/>
      <p:bldP spid="30" grpId="0" animBg="1"/>
      <p:bldP spid="31" grpId="0" animBg="1"/>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header">
            <a:extLst>
              <a:ext uri="{FF2B5EF4-FFF2-40B4-BE49-F238E27FC236}">
                <a16:creationId xmlns:a16="http://schemas.microsoft.com/office/drawing/2014/main" id="{84D8390B-55BB-DC68-6C38-234C5F4C2E56}"/>
              </a:ext>
            </a:extLst>
          </p:cNvPr>
          <p:cNvGrpSpPr/>
          <p:nvPr/>
        </p:nvGrpSpPr>
        <p:grpSpPr>
          <a:xfrm>
            <a:off x="-1235" y="-815"/>
            <a:ext cx="10849857" cy="611122"/>
            <a:chOff x="-1235" y="-815"/>
            <a:chExt cx="10849857"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50" y="21600"/>
              <a:ext cx="10114472" cy="584775"/>
            </a:xfrm>
            <a:prstGeom prst="rect">
              <a:avLst/>
            </a:prstGeom>
            <a:noFill/>
          </p:spPr>
          <p:txBody>
            <a:bodyPr wrap="square">
              <a:spAutoFit/>
            </a:bodyPr>
            <a:lstStyle/>
            <a:p>
              <a:r>
                <a:rPr lang="en-GB" sz="3200" dirty="0">
                  <a:solidFill>
                    <a:srgbClr val="595959"/>
                  </a:solidFill>
                </a:rPr>
                <a:t>Interpretation perspectives</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28" name="grid1">
            <a:extLst>
              <a:ext uri="{FF2B5EF4-FFF2-40B4-BE49-F238E27FC236}">
                <a16:creationId xmlns:a16="http://schemas.microsoft.com/office/drawing/2014/main" id="{B5C4B6B8-6A33-4A61-912E-A44FEBBA8D74}"/>
              </a:ext>
            </a:extLst>
          </p:cNvPr>
          <p:cNvSpPr txBox="1"/>
          <p:nvPr/>
        </p:nvSpPr>
        <p:spPr>
          <a:xfrm>
            <a:off x="712385" y="1913005"/>
            <a:ext cx="5360074" cy="3441043"/>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29" name="grid2">
            <a:extLst>
              <a:ext uri="{FF2B5EF4-FFF2-40B4-BE49-F238E27FC236}">
                <a16:creationId xmlns:a16="http://schemas.microsoft.com/office/drawing/2014/main" id="{95572B67-2BA1-442F-B96D-B3BAFA9A47C6}"/>
              </a:ext>
            </a:extLst>
          </p:cNvPr>
          <p:cNvSpPr txBox="1"/>
          <p:nvPr/>
        </p:nvSpPr>
        <p:spPr>
          <a:xfrm>
            <a:off x="6199796" y="1913005"/>
            <a:ext cx="5360074" cy="3441043"/>
          </a:xfrm>
          <a:prstGeom prst="rect">
            <a:avLst/>
          </a:prstGeom>
          <a:solidFill>
            <a:srgbClr val="C7DDF1"/>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14" name="bulletText2">
            <a:extLst>
              <a:ext uri="{FF2B5EF4-FFF2-40B4-BE49-F238E27FC236}">
                <a16:creationId xmlns:a16="http://schemas.microsoft.com/office/drawing/2014/main" id="{D712CC60-CE7B-4135-B74A-1E3EAD1A9728}"/>
              </a:ext>
            </a:extLst>
          </p:cNvPr>
          <p:cNvSpPr txBox="1"/>
          <p:nvPr/>
        </p:nvSpPr>
        <p:spPr>
          <a:xfrm>
            <a:off x="1379520" y="2255213"/>
            <a:ext cx="4528729"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provides general overview across all service components</a:t>
            </a:r>
          </a:p>
        </p:txBody>
      </p:sp>
      <p:sp>
        <p:nvSpPr>
          <p:cNvPr id="15" name="bulletText3">
            <a:extLst>
              <a:ext uri="{FF2B5EF4-FFF2-40B4-BE49-F238E27FC236}">
                <a16:creationId xmlns:a16="http://schemas.microsoft.com/office/drawing/2014/main" id="{315247FE-E925-4CFA-A1E3-58C2C4C99F64}"/>
              </a:ext>
            </a:extLst>
          </p:cNvPr>
          <p:cNvSpPr txBox="1"/>
          <p:nvPr/>
        </p:nvSpPr>
        <p:spPr>
          <a:xfrm>
            <a:off x="1380422" y="3390376"/>
            <a:ext cx="463305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ensures nothing is missed</a:t>
            </a:r>
          </a:p>
        </p:txBody>
      </p:sp>
      <p:sp>
        <p:nvSpPr>
          <p:cNvPr id="34" name="bulletText4">
            <a:extLst>
              <a:ext uri="{FF2B5EF4-FFF2-40B4-BE49-F238E27FC236}">
                <a16:creationId xmlns:a16="http://schemas.microsoft.com/office/drawing/2014/main" id="{8F83E106-9B3E-44AD-9316-43A6FF900467}"/>
              </a:ext>
            </a:extLst>
          </p:cNvPr>
          <p:cNvSpPr txBox="1"/>
          <p:nvPr/>
        </p:nvSpPr>
        <p:spPr>
          <a:xfrm>
            <a:off x="1409622" y="4199137"/>
            <a:ext cx="4603859"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can highlight common factors or differences among programmes</a:t>
            </a:r>
          </a:p>
        </p:txBody>
      </p:sp>
      <p:sp>
        <p:nvSpPr>
          <p:cNvPr id="41" name="bulletText8">
            <a:extLst>
              <a:ext uri="{FF2B5EF4-FFF2-40B4-BE49-F238E27FC236}">
                <a16:creationId xmlns:a16="http://schemas.microsoft.com/office/drawing/2014/main" id="{DE7C6786-5C51-4D6E-AB52-1D692EEBF509}"/>
              </a:ext>
            </a:extLst>
          </p:cNvPr>
          <p:cNvSpPr txBox="1"/>
          <p:nvPr/>
        </p:nvSpPr>
        <p:spPr>
          <a:xfrm>
            <a:off x="6892956" y="2255213"/>
            <a:ext cx="4528729" cy="1092800"/>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provide detailed information needed for programme improvement</a:t>
            </a:r>
          </a:p>
        </p:txBody>
      </p:sp>
      <p:pic>
        <p:nvPicPr>
          <p:cNvPr id="33" name="bullet02">
            <a:extLst>
              <a:ext uri="{FF2B5EF4-FFF2-40B4-BE49-F238E27FC236}">
                <a16:creationId xmlns:a16="http://schemas.microsoft.com/office/drawing/2014/main" id="{DC66DBF6-E47D-417A-AA54-7F78C177FE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9126" y="2409903"/>
            <a:ext cx="117692" cy="122400"/>
          </a:xfrm>
          <a:prstGeom prst="rect">
            <a:avLst/>
          </a:prstGeom>
        </p:spPr>
      </p:pic>
      <p:pic>
        <p:nvPicPr>
          <p:cNvPr id="55" name="bullet03">
            <a:extLst>
              <a:ext uri="{FF2B5EF4-FFF2-40B4-BE49-F238E27FC236}">
                <a16:creationId xmlns:a16="http://schemas.microsoft.com/office/drawing/2014/main" id="{1EEA76C8-0CC9-4705-86CC-2D229F933A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5155" y="3529500"/>
            <a:ext cx="117692" cy="122400"/>
          </a:xfrm>
          <a:prstGeom prst="rect">
            <a:avLst/>
          </a:prstGeom>
        </p:spPr>
      </p:pic>
      <p:pic>
        <p:nvPicPr>
          <p:cNvPr id="56" name="bullet04">
            <a:extLst>
              <a:ext uri="{FF2B5EF4-FFF2-40B4-BE49-F238E27FC236}">
                <a16:creationId xmlns:a16="http://schemas.microsoft.com/office/drawing/2014/main" id="{EABDCB6C-55F0-4FF8-B2A0-5EDE3709DC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5159" y="4347860"/>
            <a:ext cx="117692" cy="122400"/>
          </a:xfrm>
          <a:prstGeom prst="rect">
            <a:avLst/>
          </a:prstGeom>
        </p:spPr>
      </p:pic>
      <p:pic>
        <p:nvPicPr>
          <p:cNvPr id="60" name="bullet08">
            <a:extLst>
              <a:ext uri="{FF2B5EF4-FFF2-40B4-BE49-F238E27FC236}">
                <a16:creationId xmlns:a16="http://schemas.microsoft.com/office/drawing/2014/main" id="{60B10202-E17C-4668-91FD-6A60B6F577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2409" y="2409903"/>
            <a:ext cx="117692" cy="122400"/>
          </a:xfrm>
          <a:prstGeom prst="rect">
            <a:avLst/>
          </a:prstGeom>
        </p:spPr>
      </p:pic>
      <p:sp>
        <p:nvSpPr>
          <p:cNvPr id="30" name="comprehensive">
            <a:extLst>
              <a:ext uri="{FF2B5EF4-FFF2-40B4-BE49-F238E27FC236}">
                <a16:creationId xmlns:a16="http://schemas.microsoft.com/office/drawing/2014/main" id="{459B6FE7-EE69-423D-9B9C-BB250837158B}"/>
              </a:ext>
            </a:extLst>
          </p:cNvPr>
          <p:cNvSpPr/>
          <p:nvPr/>
        </p:nvSpPr>
        <p:spPr>
          <a:xfrm>
            <a:off x="712385" y="912548"/>
            <a:ext cx="5360074" cy="857957"/>
          </a:xfrm>
          <a:prstGeom prst="rect">
            <a:avLst/>
          </a:prstGeom>
          <a:solidFill>
            <a:srgbClr val="98D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rgbClr val="595959"/>
                </a:solidFill>
              </a:rPr>
              <a:t>Comprehensive</a:t>
            </a:r>
          </a:p>
        </p:txBody>
      </p:sp>
      <p:sp>
        <p:nvSpPr>
          <p:cNvPr id="31" name="programme specific">
            <a:extLst>
              <a:ext uri="{FF2B5EF4-FFF2-40B4-BE49-F238E27FC236}">
                <a16:creationId xmlns:a16="http://schemas.microsoft.com/office/drawing/2014/main" id="{DB8AD706-95A3-49D7-8A7F-1D86B93B825F}"/>
              </a:ext>
            </a:extLst>
          </p:cNvPr>
          <p:cNvSpPr/>
          <p:nvPr/>
        </p:nvSpPr>
        <p:spPr>
          <a:xfrm>
            <a:off x="6199795" y="912548"/>
            <a:ext cx="5360073" cy="857957"/>
          </a:xfrm>
          <a:prstGeom prst="rect">
            <a:avLst/>
          </a:prstGeom>
          <a:solidFill>
            <a:srgbClr val="B3C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rgbClr val="595959"/>
                </a:solidFill>
              </a:rPr>
              <a:t>Programme-specific</a:t>
            </a:r>
          </a:p>
        </p:txBody>
      </p:sp>
      <p:sp>
        <p:nvSpPr>
          <p:cNvPr id="2" name="Arrow: Left-Right 1">
            <a:extLst>
              <a:ext uri="{FF2B5EF4-FFF2-40B4-BE49-F238E27FC236}">
                <a16:creationId xmlns:a16="http://schemas.microsoft.com/office/drawing/2014/main" id="{51C1DD09-60BF-49D3-A506-526DDC7F90A2}"/>
              </a:ext>
            </a:extLst>
          </p:cNvPr>
          <p:cNvSpPr/>
          <p:nvPr/>
        </p:nvSpPr>
        <p:spPr>
          <a:xfrm>
            <a:off x="5527538" y="992904"/>
            <a:ext cx="1217179" cy="678313"/>
          </a:xfrm>
          <a:prstGeom prst="lef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bulletText8">
            <a:extLst>
              <a:ext uri="{FF2B5EF4-FFF2-40B4-BE49-F238E27FC236}">
                <a16:creationId xmlns:a16="http://schemas.microsoft.com/office/drawing/2014/main" id="{4AB081B2-3FC4-4F36-8BB2-E3E9768725A5}"/>
              </a:ext>
            </a:extLst>
          </p:cNvPr>
          <p:cNvSpPr txBox="1"/>
          <p:nvPr/>
        </p:nvSpPr>
        <p:spPr>
          <a:xfrm>
            <a:off x="6892956" y="3718537"/>
            <a:ext cx="4528729"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important to maintain a comprehensive perspective</a:t>
            </a:r>
          </a:p>
        </p:txBody>
      </p:sp>
      <p:pic>
        <p:nvPicPr>
          <p:cNvPr id="26" name="bullet08">
            <a:extLst>
              <a:ext uri="{FF2B5EF4-FFF2-40B4-BE49-F238E27FC236}">
                <a16:creationId xmlns:a16="http://schemas.microsoft.com/office/drawing/2014/main" id="{BBEE676C-DB86-4069-A129-665FA4EF10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2409" y="3873227"/>
            <a:ext cx="117692" cy="122400"/>
          </a:xfrm>
          <a:prstGeom prst="rect">
            <a:avLst/>
          </a:prstGeom>
        </p:spPr>
      </p:pic>
      <p:sp>
        <p:nvSpPr>
          <p:cNvPr id="27" name="TextBox 26">
            <a:extLst>
              <a:ext uri="{FF2B5EF4-FFF2-40B4-BE49-F238E27FC236}">
                <a16:creationId xmlns:a16="http://schemas.microsoft.com/office/drawing/2014/main" id="{E3E6E255-1D0E-402C-AC3E-3FE04A3F73A2}"/>
              </a:ext>
            </a:extLst>
          </p:cNvPr>
          <p:cNvSpPr txBox="1"/>
          <p:nvPr/>
        </p:nvSpPr>
        <p:spPr>
          <a:xfrm>
            <a:off x="785071" y="5488166"/>
            <a:ext cx="10774797" cy="1032945"/>
          </a:xfrm>
          <a:prstGeom prst="rect">
            <a:avLst/>
          </a:prstGeom>
          <a:solidFill>
            <a:srgbClr val="31B09C"/>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t>Refer to the </a:t>
            </a:r>
            <a:r>
              <a:rPr lang="en-GB" sz="2400" b="1" i="1" dirty="0"/>
              <a:t>HHFA data interpretation perspectives: comprehensive and specific</a:t>
            </a:r>
            <a:r>
              <a:rPr lang="en-GB" sz="2400" dirty="0"/>
              <a:t> PDF for more details. </a:t>
            </a:r>
          </a:p>
        </p:txBody>
      </p:sp>
      <p:sp>
        <p:nvSpPr>
          <p:cNvPr id="32" name="Rectangle 31">
            <a:extLst>
              <a:ext uri="{FF2B5EF4-FFF2-40B4-BE49-F238E27FC236}">
                <a16:creationId xmlns:a16="http://schemas.microsoft.com/office/drawing/2014/main" id="{6FC79740-89AE-41DE-AC09-722697C07FB5}"/>
              </a:ext>
            </a:extLst>
          </p:cNvPr>
          <p:cNvSpPr/>
          <p:nvPr/>
        </p:nvSpPr>
        <p:spPr>
          <a:xfrm>
            <a:off x="712386" y="5488166"/>
            <a:ext cx="72686" cy="1032945"/>
          </a:xfrm>
          <a:prstGeom prst="rect">
            <a:avLst/>
          </a:prstGeom>
          <a:solidFill>
            <a:srgbClr val="1B9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148987925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 calcmode="lin" valueType="num">
                                      <p:cBhvr>
                                        <p:cTn id="9" dur="500" fill="hold"/>
                                        <p:tgtEl>
                                          <p:spTgt spid="26"/>
                                        </p:tgtEl>
                                        <p:attrNameLst>
                                          <p:attrName>style.rotation</p:attrName>
                                        </p:attrNameLst>
                                      </p:cBhvr>
                                      <p:tavLst>
                                        <p:tav tm="0">
                                          <p:val>
                                            <p:fltVal val="90"/>
                                          </p:val>
                                        </p:tav>
                                        <p:tav tm="100000">
                                          <p:val>
                                            <p:fltVal val="0"/>
                                          </p:val>
                                        </p:tav>
                                      </p:tavLst>
                                    </p:anim>
                                    <p:animEffect transition="in" filter="fade">
                                      <p:cBhvr>
                                        <p:cTn id="10" dur="500"/>
                                        <p:tgtEl>
                                          <p:spTgt spid="2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p:cTn id="19" dur="500" fill="hold"/>
                                        <p:tgtEl>
                                          <p:spTgt spid="32"/>
                                        </p:tgtEl>
                                        <p:attrNameLst>
                                          <p:attrName>ppt_w</p:attrName>
                                        </p:attrNameLst>
                                      </p:cBhvr>
                                      <p:tavLst>
                                        <p:tav tm="0">
                                          <p:val>
                                            <p:fltVal val="0"/>
                                          </p:val>
                                        </p:tav>
                                        <p:tav tm="100000">
                                          <p:val>
                                            <p:strVal val="#ppt_w"/>
                                          </p:val>
                                        </p:tav>
                                      </p:tavLst>
                                    </p:anim>
                                    <p:anim calcmode="lin" valueType="num">
                                      <p:cBhvr>
                                        <p:cTn id="20" dur="500" fill="hold"/>
                                        <p:tgtEl>
                                          <p:spTgt spid="32"/>
                                        </p:tgtEl>
                                        <p:attrNameLst>
                                          <p:attrName>ppt_h</p:attrName>
                                        </p:attrNameLst>
                                      </p:cBhvr>
                                      <p:tavLst>
                                        <p:tav tm="0">
                                          <p:val>
                                            <p:fltVal val="0"/>
                                          </p:val>
                                        </p:tav>
                                        <p:tav tm="100000">
                                          <p:val>
                                            <p:strVal val="#ppt_h"/>
                                          </p:val>
                                        </p:tav>
                                      </p:tavLst>
                                    </p:anim>
                                    <p:animEffect transition="in" filter="fade">
                                      <p:cBhvr>
                                        <p:cTn id="21" dur="500"/>
                                        <p:tgtEl>
                                          <p:spTgt spid="32"/>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left)">
                                      <p:cBhvr>
                                        <p:cTn id="2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animBg="1"/>
      <p:bldP spid="3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header">
            <a:extLst>
              <a:ext uri="{FF2B5EF4-FFF2-40B4-BE49-F238E27FC236}">
                <a16:creationId xmlns:a16="http://schemas.microsoft.com/office/drawing/2014/main" id="{84D8390B-55BB-DC68-6C38-234C5F4C2E56}"/>
              </a:ext>
            </a:extLst>
          </p:cNvPr>
          <p:cNvGrpSpPr/>
          <p:nvPr/>
        </p:nvGrpSpPr>
        <p:grpSpPr>
          <a:xfrm>
            <a:off x="-1235" y="-815"/>
            <a:ext cx="10849857" cy="611122"/>
            <a:chOff x="-1235" y="-815"/>
            <a:chExt cx="10849857"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50" y="21600"/>
              <a:ext cx="10114472" cy="584775"/>
            </a:xfrm>
            <a:prstGeom prst="rect">
              <a:avLst/>
            </a:prstGeom>
            <a:noFill/>
          </p:spPr>
          <p:txBody>
            <a:bodyPr wrap="square">
              <a:spAutoFit/>
            </a:bodyPr>
            <a:lstStyle/>
            <a:p>
              <a:r>
                <a:rPr lang="en-GB" sz="3200" dirty="0">
                  <a:solidFill>
                    <a:srgbClr val="595959"/>
                  </a:solidFill>
                </a:rPr>
                <a:t>Interpretation challenges</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28" name="grid1">
            <a:extLst>
              <a:ext uri="{FF2B5EF4-FFF2-40B4-BE49-F238E27FC236}">
                <a16:creationId xmlns:a16="http://schemas.microsoft.com/office/drawing/2014/main" id="{B5C4B6B8-6A33-4A61-912E-A44FEBBA8D74}"/>
              </a:ext>
            </a:extLst>
          </p:cNvPr>
          <p:cNvSpPr txBox="1"/>
          <p:nvPr/>
        </p:nvSpPr>
        <p:spPr>
          <a:xfrm>
            <a:off x="712385" y="1913005"/>
            <a:ext cx="4968202" cy="4355448"/>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29" name="grid2">
            <a:extLst>
              <a:ext uri="{FF2B5EF4-FFF2-40B4-BE49-F238E27FC236}">
                <a16:creationId xmlns:a16="http://schemas.microsoft.com/office/drawing/2014/main" id="{95572B67-2BA1-442F-B96D-B3BAFA9A47C6}"/>
              </a:ext>
            </a:extLst>
          </p:cNvPr>
          <p:cNvSpPr txBox="1"/>
          <p:nvPr/>
        </p:nvSpPr>
        <p:spPr>
          <a:xfrm>
            <a:off x="6591666" y="1906109"/>
            <a:ext cx="4968202" cy="4355448"/>
          </a:xfrm>
          <a:prstGeom prst="rect">
            <a:avLst/>
          </a:prstGeom>
          <a:solidFill>
            <a:srgbClr val="C7DDF1"/>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pic>
        <p:nvPicPr>
          <p:cNvPr id="55" name="bullet01">
            <a:extLst>
              <a:ext uri="{FF2B5EF4-FFF2-40B4-BE49-F238E27FC236}">
                <a16:creationId xmlns:a16="http://schemas.microsoft.com/office/drawing/2014/main" id="{1EEA76C8-0CC9-4705-86CC-2D229F933A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5155" y="3529500"/>
            <a:ext cx="117692" cy="122400"/>
          </a:xfrm>
          <a:prstGeom prst="rect">
            <a:avLst/>
          </a:prstGeom>
        </p:spPr>
      </p:pic>
      <p:sp>
        <p:nvSpPr>
          <p:cNvPr id="15" name="bulletText1">
            <a:extLst>
              <a:ext uri="{FF2B5EF4-FFF2-40B4-BE49-F238E27FC236}">
                <a16:creationId xmlns:a16="http://schemas.microsoft.com/office/drawing/2014/main" id="{315247FE-E925-4CFA-A1E3-58C2C4C99F64}"/>
              </a:ext>
            </a:extLst>
          </p:cNvPr>
          <p:cNvSpPr txBox="1"/>
          <p:nvPr/>
        </p:nvSpPr>
        <p:spPr>
          <a:xfrm>
            <a:off x="1380423" y="3390376"/>
            <a:ext cx="4045186"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data quality problems </a:t>
            </a:r>
            <a:br>
              <a:rPr lang="en-GB" sz="2400" dirty="0">
                <a:solidFill>
                  <a:schemeClr val="tx1">
                    <a:lumMod val="65000"/>
                    <a:lumOff val="35000"/>
                  </a:schemeClr>
                </a:solidFill>
              </a:rPr>
            </a:br>
            <a:r>
              <a:rPr lang="en-GB" sz="2400" dirty="0">
                <a:solidFill>
                  <a:schemeClr val="tx1">
                    <a:lumMod val="65000"/>
                    <a:lumOff val="35000"/>
                  </a:schemeClr>
                </a:solidFill>
              </a:rPr>
              <a:t>(data may not be accurate)</a:t>
            </a:r>
          </a:p>
        </p:txBody>
      </p:sp>
      <p:pic>
        <p:nvPicPr>
          <p:cNvPr id="56" name="bullet02">
            <a:extLst>
              <a:ext uri="{FF2B5EF4-FFF2-40B4-BE49-F238E27FC236}">
                <a16:creationId xmlns:a16="http://schemas.microsoft.com/office/drawing/2014/main" id="{EABDCB6C-55F0-4FF8-B2A0-5EDE3709DC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5159" y="4678451"/>
            <a:ext cx="117692" cy="122400"/>
          </a:xfrm>
          <a:prstGeom prst="rect">
            <a:avLst/>
          </a:prstGeom>
        </p:spPr>
      </p:pic>
      <p:sp>
        <p:nvSpPr>
          <p:cNvPr id="34" name="bulletText2">
            <a:extLst>
              <a:ext uri="{FF2B5EF4-FFF2-40B4-BE49-F238E27FC236}">
                <a16:creationId xmlns:a16="http://schemas.microsoft.com/office/drawing/2014/main" id="{8F83E106-9B3E-44AD-9316-43A6FF900467}"/>
              </a:ext>
            </a:extLst>
          </p:cNvPr>
          <p:cNvSpPr txBox="1"/>
          <p:nvPr/>
        </p:nvSpPr>
        <p:spPr>
          <a:xfrm>
            <a:off x="1409622" y="4529728"/>
            <a:ext cx="3884273"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interpretation errors due to subjectivity</a:t>
            </a:r>
          </a:p>
        </p:txBody>
      </p:sp>
      <p:pic>
        <p:nvPicPr>
          <p:cNvPr id="60" name="bullet03">
            <a:extLst>
              <a:ext uri="{FF2B5EF4-FFF2-40B4-BE49-F238E27FC236}">
                <a16:creationId xmlns:a16="http://schemas.microsoft.com/office/drawing/2014/main" id="{60B10202-E17C-4668-91FD-6A60B6F577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5571" y="3551610"/>
            <a:ext cx="117692" cy="122400"/>
          </a:xfrm>
          <a:prstGeom prst="rect">
            <a:avLst/>
          </a:prstGeom>
        </p:spPr>
      </p:pic>
      <p:sp>
        <p:nvSpPr>
          <p:cNvPr id="41" name="bulletText3">
            <a:extLst>
              <a:ext uri="{FF2B5EF4-FFF2-40B4-BE49-F238E27FC236}">
                <a16:creationId xmlns:a16="http://schemas.microsoft.com/office/drawing/2014/main" id="{DE7C6786-5C51-4D6E-AB52-1D692EEBF509}"/>
              </a:ext>
            </a:extLst>
          </p:cNvPr>
          <p:cNvSpPr txBox="1"/>
          <p:nvPr/>
        </p:nvSpPr>
        <p:spPr>
          <a:xfrm>
            <a:off x="7286118" y="3396920"/>
            <a:ext cx="452872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incorrect conclusions</a:t>
            </a:r>
          </a:p>
        </p:txBody>
      </p:sp>
      <p:pic>
        <p:nvPicPr>
          <p:cNvPr id="26" name="bullet04">
            <a:extLst>
              <a:ext uri="{FF2B5EF4-FFF2-40B4-BE49-F238E27FC236}">
                <a16:creationId xmlns:a16="http://schemas.microsoft.com/office/drawing/2014/main" id="{BBEE676C-DB86-4069-A129-665FA4EF10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5571" y="4368033"/>
            <a:ext cx="117692" cy="122400"/>
          </a:xfrm>
          <a:prstGeom prst="rect">
            <a:avLst/>
          </a:prstGeom>
        </p:spPr>
      </p:pic>
      <p:sp>
        <p:nvSpPr>
          <p:cNvPr id="25" name="bulletText4">
            <a:extLst>
              <a:ext uri="{FF2B5EF4-FFF2-40B4-BE49-F238E27FC236}">
                <a16:creationId xmlns:a16="http://schemas.microsoft.com/office/drawing/2014/main" id="{4AB081B2-3FC4-4F36-8BB2-E3E9768725A5}"/>
              </a:ext>
            </a:extLst>
          </p:cNvPr>
          <p:cNvSpPr txBox="1"/>
          <p:nvPr/>
        </p:nvSpPr>
        <p:spPr>
          <a:xfrm>
            <a:off x="7286118" y="4213343"/>
            <a:ext cx="4193497"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misleading recommendations</a:t>
            </a:r>
          </a:p>
        </p:txBody>
      </p:sp>
      <p:pic>
        <p:nvPicPr>
          <p:cNvPr id="48" name="bullet05">
            <a:extLst>
              <a:ext uri="{FF2B5EF4-FFF2-40B4-BE49-F238E27FC236}">
                <a16:creationId xmlns:a16="http://schemas.microsoft.com/office/drawing/2014/main" id="{8E63CBDB-3D8D-4857-BC05-EA6E3BA466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5571" y="5184456"/>
            <a:ext cx="117692" cy="122400"/>
          </a:xfrm>
          <a:prstGeom prst="rect">
            <a:avLst/>
          </a:prstGeom>
        </p:spPr>
      </p:pic>
      <p:sp>
        <p:nvSpPr>
          <p:cNvPr id="45" name="bulletText5">
            <a:extLst>
              <a:ext uri="{FF2B5EF4-FFF2-40B4-BE49-F238E27FC236}">
                <a16:creationId xmlns:a16="http://schemas.microsoft.com/office/drawing/2014/main" id="{B1FA729A-705A-4F6B-922D-4506D735F711}"/>
              </a:ext>
            </a:extLst>
          </p:cNvPr>
          <p:cNvSpPr txBox="1"/>
          <p:nvPr/>
        </p:nvSpPr>
        <p:spPr>
          <a:xfrm>
            <a:off x="7286118" y="5029766"/>
            <a:ext cx="4193497"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neglect of important issues</a:t>
            </a:r>
          </a:p>
        </p:txBody>
      </p:sp>
      <p:sp>
        <p:nvSpPr>
          <p:cNvPr id="30" name="interpretation header">
            <a:extLst>
              <a:ext uri="{FF2B5EF4-FFF2-40B4-BE49-F238E27FC236}">
                <a16:creationId xmlns:a16="http://schemas.microsoft.com/office/drawing/2014/main" id="{459B6FE7-EE69-423D-9B9C-BB250837158B}"/>
              </a:ext>
            </a:extLst>
          </p:cNvPr>
          <p:cNvSpPr/>
          <p:nvPr/>
        </p:nvSpPr>
        <p:spPr>
          <a:xfrm>
            <a:off x="908321" y="2081161"/>
            <a:ext cx="4582433" cy="857957"/>
          </a:xfrm>
          <a:prstGeom prst="rect">
            <a:avLst/>
          </a:prstGeom>
          <a:solidFill>
            <a:srgbClr val="98D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rgbClr val="595959"/>
                </a:solidFill>
              </a:rPr>
              <a:t>Interpretation challenges:</a:t>
            </a:r>
          </a:p>
        </p:txBody>
      </p:sp>
      <p:sp>
        <p:nvSpPr>
          <p:cNvPr id="31" name="serious consequences header">
            <a:extLst>
              <a:ext uri="{FF2B5EF4-FFF2-40B4-BE49-F238E27FC236}">
                <a16:creationId xmlns:a16="http://schemas.microsoft.com/office/drawing/2014/main" id="{DB8AD706-95A3-49D7-8A7F-1D86B93B825F}"/>
              </a:ext>
            </a:extLst>
          </p:cNvPr>
          <p:cNvSpPr/>
          <p:nvPr/>
        </p:nvSpPr>
        <p:spPr>
          <a:xfrm>
            <a:off x="6751249" y="2055996"/>
            <a:ext cx="4610675" cy="857957"/>
          </a:xfrm>
          <a:prstGeom prst="rect">
            <a:avLst/>
          </a:prstGeom>
          <a:solidFill>
            <a:srgbClr val="B3C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rgbClr val="595959"/>
                </a:solidFill>
              </a:rPr>
              <a:t>Serious consequences:</a:t>
            </a:r>
          </a:p>
        </p:txBody>
      </p:sp>
      <p:sp>
        <p:nvSpPr>
          <p:cNvPr id="40" name="Sentence stem">
            <a:extLst>
              <a:ext uri="{FF2B5EF4-FFF2-40B4-BE49-F238E27FC236}">
                <a16:creationId xmlns:a16="http://schemas.microsoft.com/office/drawing/2014/main" id="{05087FF2-840C-4A62-8584-DF954C8BB14E}"/>
              </a:ext>
            </a:extLst>
          </p:cNvPr>
          <p:cNvSpPr txBox="1"/>
          <p:nvPr/>
        </p:nvSpPr>
        <p:spPr>
          <a:xfrm>
            <a:off x="734150" y="991542"/>
            <a:ext cx="9662917"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Data interpretation is not a scientific, error-free process. </a:t>
            </a:r>
          </a:p>
        </p:txBody>
      </p:sp>
      <p:sp>
        <p:nvSpPr>
          <p:cNvPr id="3" name="Arrow: Right 2">
            <a:extLst>
              <a:ext uri="{FF2B5EF4-FFF2-40B4-BE49-F238E27FC236}">
                <a16:creationId xmlns:a16="http://schemas.microsoft.com/office/drawing/2014/main" id="{B15923E2-5139-400C-B22E-05D39B2E4CF1}"/>
              </a:ext>
            </a:extLst>
          </p:cNvPr>
          <p:cNvSpPr/>
          <p:nvPr/>
        </p:nvSpPr>
        <p:spPr>
          <a:xfrm>
            <a:off x="5680587" y="3800412"/>
            <a:ext cx="911079" cy="700729"/>
          </a:xfrm>
          <a:prstGeom prs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246574862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500"/>
                                        <p:tgtEl>
                                          <p:spTgt spid="28"/>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p:cTn id="21" dur="500" fill="hold"/>
                                        <p:tgtEl>
                                          <p:spTgt spid="55"/>
                                        </p:tgtEl>
                                        <p:attrNameLst>
                                          <p:attrName>ppt_w</p:attrName>
                                        </p:attrNameLst>
                                      </p:cBhvr>
                                      <p:tavLst>
                                        <p:tav tm="0">
                                          <p:val>
                                            <p:fltVal val="0"/>
                                          </p:val>
                                        </p:tav>
                                        <p:tav tm="100000">
                                          <p:val>
                                            <p:strVal val="#ppt_w"/>
                                          </p:val>
                                        </p:tav>
                                      </p:tavLst>
                                    </p:anim>
                                    <p:anim calcmode="lin" valueType="num">
                                      <p:cBhvr>
                                        <p:cTn id="22" dur="500" fill="hold"/>
                                        <p:tgtEl>
                                          <p:spTgt spid="55"/>
                                        </p:tgtEl>
                                        <p:attrNameLst>
                                          <p:attrName>ppt_h</p:attrName>
                                        </p:attrNameLst>
                                      </p:cBhvr>
                                      <p:tavLst>
                                        <p:tav tm="0">
                                          <p:val>
                                            <p:fltVal val="0"/>
                                          </p:val>
                                        </p:tav>
                                        <p:tav tm="100000">
                                          <p:val>
                                            <p:strVal val="#ppt_h"/>
                                          </p:val>
                                        </p:tav>
                                      </p:tavLst>
                                    </p:anim>
                                    <p:anim calcmode="lin" valueType="num">
                                      <p:cBhvr>
                                        <p:cTn id="23" dur="500" fill="hold"/>
                                        <p:tgtEl>
                                          <p:spTgt spid="55"/>
                                        </p:tgtEl>
                                        <p:attrNameLst>
                                          <p:attrName>style.rotation</p:attrName>
                                        </p:attrNameLst>
                                      </p:cBhvr>
                                      <p:tavLst>
                                        <p:tav tm="0">
                                          <p:val>
                                            <p:fltVal val="90"/>
                                          </p:val>
                                        </p:tav>
                                        <p:tav tm="100000">
                                          <p:val>
                                            <p:fltVal val="0"/>
                                          </p:val>
                                        </p:tav>
                                      </p:tavLst>
                                    </p:anim>
                                    <p:animEffect transition="in" filter="fade">
                                      <p:cBhvr>
                                        <p:cTn id="24" dur="500"/>
                                        <p:tgtEl>
                                          <p:spTgt spid="55"/>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nodeType="clickEffect">
                                  <p:stCondLst>
                                    <p:cond delay="0"/>
                                  </p:stCondLst>
                                  <p:childTnLst>
                                    <p:set>
                                      <p:cBhvr>
                                        <p:cTn id="32" dur="1" fill="hold">
                                          <p:stCondLst>
                                            <p:cond delay="0"/>
                                          </p:stCondLst>
                                        </p:cTn>
                                        <p:tgtEl>
                                          <p:spTgt spid="56"/>
                                        </p:tgtEl>
                                        <p:attrNameLst>
                                          <p:attrName>style.visibility</p:attrName>
                                        </p:attrNameLst>
                                      </p:cBhvr>
                                      <p:to>
                                        <p:strVal val="visible"/>
                                      </p:to>
                                    </p:set>
                                    <p:anim calcmode="lin" valueType="num">
                                      <p:cBhvr>
                                        <p:cTn id="33" dur="500" fill="hold"/>
                                        <p:tgtEl>
                                          <p:spTgt spid="56"/>
                                        </p:tgtEl>
                                        <p:attrNameLst>
                                          <p:attrName>ppt_w</p:attrName>
                                        </p:attrNameLst>
                                      </p:cBhvr>
                                      <p:tavLst>
                                        <p:tav tm="0">
                                          <p:val>
                                            <p:fltVal val="0"/>
                                          </p:val>
                                        </p:tav>
                                        <p:tav tm="100000">
                                          <p:val>
                                            <p:strVal val="#ppt_w"/>
                                          </p:val>
                                        </p:tav>
                                      </p:tavLst>
                                    </p:anim>
                                    <p:anim calcmode="lin" valueType="num">
                                      <p:cBhvr>
                                        <p:cTn id="34" dur="500" fill="hold"/>
                                        <p:tgtEl>
                                          <p:spTgt spid="56"/>
                                        </p:tgtEl>
                                        <p:attrNameLst>
                                          <p:attrName>ppt_h</p:attrName>
                                        </p:attrNameLst>
                                      </p:cBhvr>
                                      <p:tavLst>
                                        <p:tav tm="0">
                                          <p:val>
                                            <p:fltVal val="0"/>
                                          </p:val>
                                        </p:tav>
                                        <p:tav tm="100000">
                                          <p:val>
                                            <p:strVal val="#ppt_h"/>
                                          </p:val>
                                        </p:tav>
                                      </p:tavLst>
                                    </p:anim>
                                    <p:anim calcmode="lin" valueType="num">
                                      <p:cBhvr>
                                        <p:cTn id="35" dur="500" fill="hold"/>
                                        <p:tgtEl>
                                          <p:spTgt spid="56"/>
                                        </p:tgtEl>
                                        <p:attrNameLst>
                                          <p:attrName>style.rotation</p:attrName>
                                        </p:attrNameLst>
                                      </p:cBhvr>
                                      <p:tavLst>
                                        <p:tav tm="0">
                                          <p:val>
                                            <p:fltVal val="90"/>
                                          </p:val>
                                        </p:tav>
                                        <p:tav tm="100000">
                                          <p:val>
                                            <p:fltVal val="0"/>
                                          </p:val>
                                        </p:tav>
                                      </p:tavLst>
                                    </p:anim>
                                    <p:animEffect transition="in" filter="fade">
                                      <p:cBhvr>
                                        <p:cTn id="36" dur="500"/>
                                        <p:tgtEl>
                                          <p:spTgt spid="56"/>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500"/>
                                        <p:tgtEl>
                                          <p:spTgt spid="34"/>
                                        </p:tgtEl>
                                      </p:cBhvr>
                                    </p:animEffect>
                                  </p:childTnLst>
                                </p:cTn>
                              </p:par>
                            </p:childTnLst>
                          </p:cTn>
                        </p:par>
                        <p:par>
                          <p:cTn id="41" fill="hold">
                            <p:stCondLst>
                              <p:cond delay="1000"/>
                            </p:stCondLst>
                            <p:childTnLst>
                              <p:par>
                                <p:cTn id="42" presetID="22" presetClass="entr" presetSubtype="8" fill="hold" grpId="0" nodeType="after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wipe(left)">
                                      <p:cBhvr>
                                        <p:cTn id="44" dur="500"/>
                                        <p:tgtEl>
                                          <p:spTgt spid="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wipe(left)">
                                      <p:cBhvr>
                                        <p:cTn id="49" dur="500"/>
                                        <p:tgtEl>
                                          <p:spTgt spid="29"/>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childTnLst>
                          </p:cTn>
                        </p:par>
                      </p:childTnLst>
                    </p:cTn>
                  </p:par>
                  <p:par>
                    <p:cTn id="54" fill="hold">
                      <p:stCondLst>
                        <p:cond delay="indefinite"/>
                      </p:stCondLst>
                      <p:childTnLst>
                        <p:par>
                          <p:cTn id="55" fill="hold">
                            <p:stCondLst>
                              <p:cond delay="0"/>
                            </p:stCondLst>
                            <p:childTnLst>
                              <p:par>
                                <p:cTn id="56" presetID="31" presetClass="entr" presetSubtype="0" fill="hold" nodeType="clickEffect">
                                  <p:stCondLst>
                                    <p:cond delay="0"/>
                                  </p:stCondLst>
                                  <p:childTnLst>
                                    <p:set>
                                      <p:cBhvr>
                                        <p:cTn id="57" dur="1" fill="hold">
                                          <p:stCondLst>
                                            <p:cond delay="0"/>
                                          </p:stCondLst>
                                        </p:cTn>
                                        <p:tgtEl>
                                          <p:spTgt spid="60"/>
                                        </p:tgtEl>
                                        <p:attrNameLst>
                                          <p:attrName>style.visibility</p:attrName>
                                        </p:attrNameLst>
                                      </p:cBhvr>
                                      <p:to>
                                        <p:strVal val="visible"/>
                                      </p:to>
                                    </p:set>
                                    <p:anim calcmode="lin" valueType="num">
                                      <p:cBhvr>
                                        <p:cTn id="58" dur="500" fill="hold"/>
                                        <p:tgtEl>
                                          <p:spTgt spid="60"/>
                                        </p:tgtEl>
                                        <p:attrNameLst>
                                          <p:attrName>ppt_w</p:attrName>
                                        </p:attrNameLst>
                                      </p:cBhvr>
                                      <p:tavLst>
                                        <p:tav tm="0">
                                          <p:val>
                                            <p:fltVal val="0"/>
                                          </p:val>
                                        </p:tav>
                                        <p:tav tm="100000">
                                          <p:val>
                                            <p:strVal val="#ppt_w"/>
                                          </p:val>
                                        </p:tav>
                                      </p:tavLst>
                                    </p:anim>
                                    <p:anim calcmode="lin" valueType="num">
                                      <p:cBhvr>
                                        <p:cTn id="59" dur="500" fill="hold"/>
                                        <p:tgtEl>
                                          <p:spTgt spid="60"/>
                                        </p:tgtEl>
                                        <p:attrNameLst>
                                          <p:attrName>ppt_h</p:attrName>
                                        </p:attrNameLst>
                                      </p:cBhvr>
                                      <p:tavLst>
                                        <p:tav tm="0">
                                          <p:val>
                                            <p:fltVal val="0"/>
                                          </p:val>
                                        </p:tav>
                                        <p:tav tm="100000">
                                          <p:val>
                                            <p:strVal val="#ppt_h"/>
                                          </p:val>
                                        </p:tav>
                                      </p:tavLst>
                                    </p:anim>
                                    <p:anim calcmode="lin" valueType="num">
                                      <p:cBhvr>
                                        <p:cTn id="60" dur="500" fill="hold"/>
                                        <p:tgtEl>
                                          <p:spTgt spid="60"/>
                                        </p:tgtEl>
                                        <p:attrNameLst>
                                          <p:attrName>style.rotation</p:attrName>
                                        </p:attrNameLst>
                                      </p:cBhvr>
                                      <p:tavLst>
                                        <p:tav tm="0">
                                          <p:val>
                                            <p:fltVal val="90"/>
                                          </p:val>
                                        </p:tav>
                                        <p:tav tm="100000">
                                          <p:val>
                                            <p:fltVal val="0"/>
                                          </p:val>
                                        </p:tav>
                                      </p:tavLst>
                                    </p:anim>
                                    <p:animEffect transition="in" filter="fade">
                                      <p:cBhvr>
                                        <p:cTn id="61" dur="500"/>
                                        <p:tgtEl>
                                          <p:spTgt spid="60"/>
                                        </p:tgtEl>
                                      </p:cBhvr>
                                    </p:animEffec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fade">
                                      <p:cBhvr>
                                        <p:cTn id="65" dur="500"/>
                                        <p:tgtEl>
                                          <p:spTgt spid="41"/>
                                        </p:tgtEl>
                                      </p:cBhvr>
                                    </p:animEffect>
                                  </p:childTnLst>
                                </p:cTn>
                              </p:par>
                            </p:childTnLst>
                          </p:cTn>
                        </p:par>
                      </p:childTnLst>
                    </p:cTn>
                  </p:par>
                  <p:par>
                    <p:cTn id="66" fill="hold">
                      <p:stCondLst>
                        <p:cond delay="indefinite"/>
                      </p:stCondLst>
                      <p:childTnLst>
                        <p:par>
                          <p:cTn id="67" fill="hold">
                            <p:stCondLst>
                              <p:cond delay="0"/>
                            </p:stCondLst>
                            <p:childTnLst>
                              <p:par>
                                <p:cTn id="68" presetID="31" presetClass="entr" presetSubtype="0" fill="hold" nodeType="clickEffect">
                                  <p:stCondLst>
                                    <p:cond delay="0"/>
                                  </p:stCondLst>
                                  <p:childTnLst>
                                    <p:set>
                                      <p:cBhvr>
                                        <p:cTn id="69" dur="1" fill="hold">
                                          <p:stCondLst>
                                            <p:cond delay="0"/>
                                          </p:stCondLst>
                                        </p:cTn>
                                        <p:tgtEl>
                                          <p:spTgt spid="26"/>
                                        </p:tgtEl>
                                        <p:attrNameLst>
                                          <p:attrName>style.visibility</p:attrName>
                                        </p:attrNameLst>
                                      </p:cBhvr>
                                      <p:to>
                                        <p:strVal val="visible"/>
                                      </p:to>
                                    </p:set>
                                    <p:anim calcmode="lin" valueType="num">
                                      <p:cBhvr>
                                        <p:cTn id="70" dur="500" fill="hold"/>
                                        <p:tgtEl>
                                          <p:spTgt spid="26"/>
                                        </p:tgtEl>
                                        <p:attrNameLst>
                                          <p:attrName>ppt_w</p:attrName>
                                        </p:attrNameLst>
                                      </p:cBhvr>
                                      <p:tavLst>
                                        <p:tav tm="0">
                                          <p:val>
                                            <p:fltVal val="0"/>
                                          </p:val>
                                        </p:tav>
                                        <p:tav tm="100000">
                                          <p:val>
                                            <p:strVal val="#ppt_w"/>
                                          </p:val>
                                        </p:tav>
                                      </p:tavLst>
                                    </p:anim>
                                    <p:anim calcmode="lin" valueType="num">
                                      <p:cBhvr>
                                        <p:cTn id="71" dur="500" fill="hold"/>
                                        <p:tgtEl>
                                          <p:spTgt spid="26"/>
                                        </p:tgtEl>
                                        <p:attrNameLst>
                                          <p:attrName>ppt_h</p:attrName>
                                        </p:attrNameLst>
                                      </p:cBhvr>
                                      <p:tavLst>
                                        <p:tav tm="0">
                                          <p:val>
                                            <p:fltVal val="0"/>
                                          </p:val>
                                        </p:tav>
                                        <p:tav tm="100000">
                                          <p:val>
                                            <p:strVal val="#ppt_h"/>
                                          </p:val>
                                        </p:tav>
                                      </p:tavLst>
                                    </p:anim>
                                    <p:anim calcmode="lin" valueType="num">
                                      <p:cBhvr>
                                        <p:cTn id="72" dur="500" fill="hold"/>
                                        <p:tgtEl>
                                          <p:spTgt spid="26"/>
                                        </p:tgtEl>
                                        <p:attrNameLst>
                                          <p:attrName>style.rotation</p:attrName>
                                        </p:attrNameLst>
                                      </p:cBhvr>
                                      <p:tavLst>
                                        <p:tav tm="0">
                                          <p:val>
                                            <p:fltVal val="90"/>
                                          </p:val>
                                        </p:tav>
                                        <p:tav tm="100000">
                                          <p:val>
                                            <p:fltVal val="0"/>
                                          </p:val>
                                        </p:tav>
                                      </p:tavLst>
                                    </p:anim>
                                    <p:animEffect transition="in" filter="fade">
                                      <p:cBhvr>
                                        <p:cTn id="73" dur="500"/>
                                        <p:tgtEl>
                                          <p:spTgt spid="26"/>
                                        </p:tgtEl>
                                      </p:cBhvr>
                                    </p:animEffect>
                                  </p:childTnLst>
                                </p:cTn>
                              </p:par>
                            </p:childTnLst>
                          </p:cTn>
                        </p:par>
                        <p:par>
                          <p:cTn id="74" fill="hold">
                            <p:stCondLst>
                              <p:cond delay="500"/>
                            </p:stCondLst>
                            <p:childTnLst>
                              <p:par>
                                <p:cTn id="75" presetID="10" presetClass="entr" presetSubtype="0" fill="hold" grpId="0" nodeType="after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childTnLst>
                          </p:cTn>
                        </p:par>
                      </p:childTnLst>
                    </p:cTn>
                  </p:par>
                  <p:par>
                    <p:cTn id="78" fill="hold">
                      <p:stCondLst>
                        <p:cond delay="indefinite"/>
                      </p:stCondLst>
                      <p:childTnLst>
                        <p:par>
                          <p:cTn id="79" fill="hold">
                            <p:stCondLst>
                              <p:cond delay="0"/>
                            </p:stCondLst>
                            <p:childTnLst>
                              <p:par>
                                <p:cTn id="80" presetID="31" presetClass="entr" presetSubtype="0" fill="hold" nodeType="clickEffect">
                                  <p:stCondLst>
                                    <p:cond delay="0"/>
                                  </p:stCondLst>
                                  <p:childTnLst>
                                    <p:set>
                                      <p:cBhvr>
                                        <p:cTn id="81" dur="1" fill="hold">
                                          <p:stCondLst>
                                            <p:cond delay="0"/>
                                          </p:stCondLst>
                                        </p:cTn>
                                        <p:tgtEl>
                                          <p:spTgt spid="48"/>
                                        </p:tgtEl>
                                        <p:attrNameLst>
                                          <p:attrName>style.visibility</p:attrName>
                                        </p:attrNameLst>
                                      </p:cBhvr>
                                      <p:to>
                                        <p:strVal val="visible"/>
                                      </p:to>
                                    </p:set>
                                    <p:anim calcmode="lin" valueType="num">
                                      <p:cBhvr>
                                        <p:cTn id="82" dur="500" fill="hold"/>
                                        <p:tgtEl>
                                          <p:spTgt spid="48"/>
                                        </p:tgtEl>
                                        <p:attrNameLst>
                                          <p:attrName>ppt_w</p:attrName>
                                        </p:attrNameLst>
                                      </p:cBhvr>
                                      <p:tavLst>
                                        <p:tav tm="0">
                                          <p:val>
                                            <p:fltVal val="0"/>
                                          </p:val>
                                        </p:tav>
                                        <p:tav tm="100000">
                                          <p:val>
                                            <p:strVal val="#ppt_w"/>
                                          </p:val>
                                        </p:tav>
                                      </p:tavLst>
                                    </p:anim>
                                    <p:anim calcmode="lin" valueType="num">
                                      <p:cBhvr>
                                        <p:cTn id="83" dur="500" fill="hold"/>
                                        <p:tgtEl>
                                          <p:spTgt spid="48"/>
                                        </p:tgtEl>
                                        <p:attrNameLst>
                                          <p:attrName>ppt_h</p:attrName>
                                        </p:attrNameLst>
                                      </p:cBhvr>
                                      <p:tavLst>
                                        <p:tav tm="0">
                                          <p:val>
                                            <p:fltVal val="0"/>
                                          </p:val>
                                        </p:tav>
                                        <p:tav tm="100000">
                                          <p:val>
                                            <p:strVal val="#ppt_h"/>
                                          </p:val>
                                        </p:tav>
                                      </p:tavLst>
                                    </p:anim>
                                    <p:anim calcmode="lin" valueType="num">
                                      <p:cBhvr>
                                        <p:cTn id="84" dur="500" fill="hold"/>
                                        <p:tgtEl>
                                          <p:spTgt spid="48"/>
                                        </p:tgtEl>
                                        <p:attrNameLst>
                                          <p:attrName>style.rotation</p:attrName>
                                        </p:attrNameLst>
                                      </p:cBhvr>
                                      <p:tavLst>
                                        <p:tav tm="0">
                                          <p:val>
                                            <p:fltVal val="90"/>
                                          </p:val>
                                        </p:tav>
                                        <p:tav tm="100000">
                                          <p:val>
                                            <p:fltVal val="0"/>
                                          </p:val>
                                        </p:tav>
                                      </p:tavLst>
                                    </p:anim>
                                    <p:animEffect transition="in" filter="fade">
                                      <p:cBhvr>
                                        <p:cTn id="85" dur="500"/>
                                        <p:tgtEl>
                                          <p:spTgt spid="48"/>
                                        </p:tgtEl>
                                      </p:cBhvr>
                                    </p:animEffect>
                                  </p:childTnLst>
                                </p:cTn>
                              </p:par>
                            </p:childTnLst>
                          </p:cTn>
                        </p:par>
                        <p:par>
                          <p:cTn id="86" fill="hold">
                            <p:stCondLst>
                              <p:cond delay="500"/>
                            </p:stCondLst>
                            <p:childTnLst>
                              <p:par>
                                <p:cTn id="87" presetID="10" presetClass="entr" presetSubtype="0" fill="hold" grpId="0" nodeType="afterEffect">
                                  <p:stCondLst>
                                    <p:cond delay="0"/>
                                  </p:stCondLst>
                                  <p:childTnLst>
                                    <p:set>
                                      <p:cBhvr>
                                        <p:cTn id="88" dur="1" fill="hold">
                                          <p:stCondLst>
                                            <p:cond delay="0"/>
                                          </p:stCondLst>
                                        </p:cTn>
                                        <p:tgtEl>
                                          <p:spTgt spid="45"/>
                                        </p:tgtEl>
                                        <p:attrNameLst>
                                          <p:attrName>style.visibility</p:attrName>
                                        </p:attrNameLst>
                                      </p:cBhvr>
                                      <p:to>
                                        <p:strVal val="visible"/>
                                      </p:to>
                                    </p:set>
                                    <p:animEffect transition="in" filter="fade">
                                      <p:cBhvr>
                                        <p:cTn id="8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15" grpId="0"/>
      <p:bldP spid="34" grpId="0"/>
      <p:bldP spid="41" grpId="0"/>
      <p:bldP spid="25" grpId="0"/>
      <p:bldP spid="45" grpId="0"/>
      <p:bldP spid="30" grpId="0" animBg="1"/>
      <p:bldP spid="31" grpId="0" animBg="1"/>
      <p:bldP spid="40" grpId="0"/>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84D8390B-55BB-DC68-6C38-234C5F4C2E56}"/>
              </a:ext>
            </a:extLst>
          </p:cNvPr>
          <p:cNvGrpSpPr/>
          <p:nvPr/>
        </p:nvGrpSpPr>
        <p:grpSpPr>
          <a:xfrm>
            <a:off x="-1235" y="-815"/>
            <a:ext cx="12085079" cy="611122"/>
            <a:chOff x="-1235" y="-815"/>
            <a:chExt cx="12085079"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49" y="21600"/>
              <a:ext cx="11349695" cy="584775"/>
            </a:xfrm>
            <a:prstGeom prst="rect">
              <a:avLst/>
            </a:prstGeom>
            <a:noFill/>
          </p:spPr>
          <p:txBody>
            <a:bodyPr wrap="square">
              <a:spAutoFit/>
            </a:bodyPr>
            <a:lstStyle/>
            <a:p>
              <a:r>
                <a:rPr lang="en-GB" sz="3200" dirty="0">
                  <a:solidFill>
                    <a:srgbClr val="595959"/>
                  </a:solidFill>
                </a:rPr>
                <a:t>Examples of data interpretation errors</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58" name="bulletText2">
            <a:extLst>
              <a:ext uri="{FF2B5EF4-FFF2-40B4-BE49-F238E27FC236}">
                <a16:creationId xmlns:a16="http://schemas.microsoft.com/office/drawing/2014/main" id="{8C000166-1322-452A-88AC-5AF05CBF451E}"/>
              </a:ext>
            </a:extLst>
          </p:cNvPr>
          <p:cNvSpPr txBox="1"/>
          <p:nvPr/>
        </p:nvSpPr>
        <p:spPr>
          <a:xfrm>
            <a:off x="5460739" y="2099499"/>
            <a:ext cx="5918269" cy="461665"/>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cherry-picking</a:t>
            </a:r>
          </a:p>
        </p:txBody>
      </p:sp>
      <p:sp>
        <p:nvSpPr>
          <p:cNvPr id="59" name="bulletText3">
            <a:extLst>
              <a:ext uri="{FF2B5EF4-FFF2-40B4-BE49-F238E27FC236}">
                <a16:creationId xmlns:a16="http://schemas.microsoft.com/office/drawing/2014/main" id="{2CC5199E-9134-454C-BB90-00F19A571153}"/>
              </a:ext>
            </a:extLst>
          </p:cNvPr>
          <p:cNvSpPr txBox="1"/>
          <p:nvPr/>
        </p:nvSpPr>
        <p:spPr>
          <a:xfrm>
            <a:off x="5461101" y="2791696"/>
            <a:ext cx="5805254" cy="830997"/>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selecting only aspects that are of special interest </a:t>
            </a:r>
          </a:p>
        </p:txBody>
      </p:sp>
      <p:sp>
        <p:nvSpPr>
          <p:cNvPr id="60" name="bulletText4">
            <a:extLst>
              <a:ext uri="{FF2B5EF4-FFF2-40B4-BE49-F238E27FC236}">
                <a16:creationId xmlns:a16="http://schemas.microsoft.com/office/drawing/2014/main" id="{1A623257-13AA-4844-9C5E-5756B2FA33E0}"/>
              </a:ext>
            </a:extLst>
          </p:cNvPr>
          <p:cNvSpPr txBox="1"/>
          <p:nvPr/>
        </p:nvSpPr>
        <p:spPr>
          <a:xfrm>
            <a:off x="5461101" y="3853225"/>
            <a:ext cx="6121586" cy="830997"/>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over-interpreting hypotheses into explanations </a:t>
            </a:r>
          </a:p>
        </p:txBody>
      </p:sp>
      <p:pic>
        <p:nvPicPr>
          <p:cNvPr id="61" name="bullet02">
            <a:extLst>
              <a:ext uri="{FF2B5EF4-FFF2-40B4-BE49-F238E27FC236}">
                <a16:creationId xmlns:a16="http://schemas.microsoft.com/office/drawing/2014/main" id="{5776FFDB-6DE2-4904-89AD-3A497441A7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2369" y="2269131"/>
            <a:ext cx="117692" cy="122400"/>
          </a:xfrm>
          <a:prstGeom prst="rect">
            <a:avLst/>
          </a:prstGeom>
        </p:spPr>
      </p:pic>
      <p:pic>
        <p:nvPicPr>
          <p:cNvPr id="62" name="bullet03">
            <a:extLst>
              <a:ext uri="{FF2B5EF4-FFF2-40B4-BE49-F238E27FC236}">
                <a16:creationId xmlns:a16="http://schemas.microsoft.com/office/drawing/2014/main" id="{3559DFCE-A06A-4D82-AD66-1DB5D11533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2731" y="2976877"/>
            <a:ext cx="117692" cy="122400"/>
          </a:xfrm>
          <a:prstGeom prst="rect">
            <a:avLst/>
          </a:prstGeom>
        </p:spPr>
      </p:pic>
      <p:pic>
        <p:nvPicPr>
          <p:cNvPr id="63" name="bullet04">
            <a:extLst>
              <a:ext uri="{FF2B5EF4-FFF2-40B4-BE49-F238E27FC236}">
                <a16:creationId xmlns:a16="http://schemas.microsoft.com/office/drawing/2014/main" id="{3B359151-2CA8-4C8B-9034-C38F706AC9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2731" y="4034576"/>
            <a:ext cx="117692" cy="122400"/>
          </a:xfrm>
          <a:prstGeom prst="rect">
            <a:avLst/>
          </a:prstGeom>
        </p:spPr>
      </p:pic>
      <p:grpSp>
        <p:nvGrpSpPr>
          <p:cNvPr id="64" name="Group 63">
            <a:extLst>
              <a:ext uri="{FF2B5EF4-FFF2-40B4-BE49-F238E27FC236}">
                <a16:creationId xmlns:a16="http://schemas.microsoft.com/office/drawing/2014/main" id="{6B492DC0-2753-47C6-AF54-81ECBC632741}"/>
              </a:ext>
            </a:extLst>
          </p:cNvPr>
          <p:cNvGrpSpPr/>
          <p:nvPr/>
        </p:nvGrpSpPr>
        <p:grpSpPr>
          <a:xfrm>
            <a:off x="609313" y="1529123"/>
            <a:ext cx="3798211" cy="3798211"/>
            <a:chOff x="476038" y="1416377"/>
            <a:chExt cx="3946267" cy="3946267"/>
          </a:xfrm>
        </p:grpSpPr>
        <p:sp>
          <p:nvSpPr>
            <p:cNvPr id="65" name="circle">
              <a:extLst>
                <a:ext uri="{FF2B5EF4-FFF2-40B4-BE49-F238E27FC236}">
                  <a16:creationId xmlns:a16="http://schemas.microsoft.com/office/drawing/2014/main" id="{EB2DB991-6871-4937-99B1-73B0D7F61C6A}"/>
                </a:ext>
              </a:extLst>
            </p:cNvPr>
            <p:cNvSpPr/>
            <p:nvPr/>
          </p:nvSpPr>
          <p:spPr>
            <a:xfrm>
              <a:off x="476038" y="1416377"/>
              <a:ext cx="3946267" cy="3946267"/>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6" name="Picture 65">
              <a:extLst>
                <a:ext uri="{FF2B5EF4-FFF2-40B4-BE49-F238E27FC236}">
                  <a16:creationId xmlns:a16="http://schemas.microsoft.com/office/drawing/2014/main" id="{5C2E777D-D6B5-4EA1-9191-C0B491EF76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5537" y="2354500"/>
              <a:ext cx="2727267" cy="2113633"/>
            </a:xfrm>
            <a:prstGeom prst="rect">
              <a:avLst/>
            </a:prstGeom>
          </p:spPr>
        </p:pic>
      </p:grpSp>
      <p:sp>
        <p:nvSpPr>
          <p:cNvPr id="67" name="bulletText1">
            <a:extLst>
              <a:ext uri="{FF2B5EF4-FFF2-40B4-BE49-F238E27FC236}">
                <a16:creationId xmlns:a16="http://schemas.microsoft.com/office/drawing/2014/main" id="{18260509-08F8-4394-A834-AB064C429E58}"/>
              </a:ext>
            </a:extLst>
          </p:cNvPr>
          <p:cNvSpPr txBox="1"/>
          <p:nvPr/>
        </p:nvSpPr>
        <p:spPr>
          <a:xfrm>
            <a:off x="5460739" y="1373617"/>
            <a:ext cx="5334649" cy="461665"/>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confirmation bias</a:t>
            </a:r>
          </a:p>
        </p:txBody>
      </p:sp>
      <p:pic>
        <p:nvPicPr>
          <p:cNvPr id="68" name="bullet01">
            <a:extLst>
              <a:ext uri="{FF2B5EF4-FFF2-40B4-BE49-F238E27FC236}">
                <a16:creationId xmlns:a16="http://schemas.microsoft.com/office/drawing/2014/main" id="{AA423BBA-A67C-46BC-8026-1D5C32171D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2369" y="1543249"/>
            <a:ext cx="117692" cy="122400"/>
          </a:xfrm>
          <a:prstGeom prst="rect">
            <a:avLst/>
          </a:prstGeom>
        </p:spPr>
      </p:pic>
      <p:sp>
        <p:nvSpPr>
          <p:cNvPr id="26" name="bulletText4">
            <a:extLst>
              <a:ext uri="{FF2B5EF4-FFF2-40B4-BE49-F238E27FC236}">
                <a16:creationId xmlns:a16="http://schemas.microsoft.com/office/drawing/2014/main" id="{C30F5AEF-AEF4-4874-82A8-C8E094E75B85}"/>
              </a:ext>
            </a:extLst>
          </p:cNvPr>
          <p:cNvSpPr txBox="1"/>
          <p:nvPr/>
        </p:nvSpPr>
        <p:spPr>
          <a:xfrm>
            <a:off x="5461101" y="4911835"/>
            <a:ext cx="6121586" cy="830997"/>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presenting redundant information that does not add value and can distract</a:t>
            </a:r>
          </a:p>
        </p:txBody>
      </p:sp>
      <p:pic>
        <p:nvPicPr>
          <p:cNvPr id="27" name="bullet04">
            <a:extLst>
              <a:ext uri="{FF2B5EF4-FFF2-40B4-BE49-F238E27FC236}">
                <a16:creationId xmlns:a16="http://schemas.microsoft.com/office/drawing/2014/main" id="{9CD05B33-C535-4002-B9B4-481DB242AA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2731" y="5093186"/>
            <a:ext cx="117692" cy="122400"/>
          </a:xfrm>
          <a:prstGeom prst="rect">
            <a:avLst/>
          </a:prstGeom>
        </p:spPr>
      </p:pic>
    </p:spTree>
    <p:custDataLst>
      <p:tags r:id="rId1"/>
    </p:custDataLst>
    <p:extLst>
      <p:ext uri="{BB962C8B-B14F-4D97-AF65-F5344CB8AC3E}">
        <p14:creationId xmlns:p14="http://schemas.microsoft.com/office/powerpoint/2010/main" val="233992986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750"/>
                                        <p:tgtEl>
                                          <p:spTgt spid="64"/>
                                        </p:tgtEl>
                                      </p:cBhvr>
                                    </p:animEffect>
                                    <p:anim calcmode="lin" valueType="num">
                                      <p:cBhvr>
                                        <p:cTn id="8" dur="750" fill="hold"/>
                                        <p:tgtEl>
                                          <p:spTgt spid="64"/>
                                        </p:tgtEl>
                                        <p:attrNameLst>
                                          <p:attrName>ppt_x</p:attrName>
                                        </p:attrNameLst>
                                      </p:cBhvr>
                                      <p:tavLst>
                                        <p:tav tm="0">
                                          <p:val>
                                            <p:strVal val="#ppt_x"/>
                                          </p:val>
                                        </p:tav>
                                        <p:tav tm="100000">
                                          <p:val>
                                            <p:strVal val="#ppt_x"/>
                                          </p:val>
                                        </p:tav>
                                      </p:tavLst>
                                    </p:anim>
                                    <p:anim calcmode="lin" valueType="num">
                                      <p:cBhvr>
                                        <p:cTn id="9" dur="75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68"/>
                                        </p:tgtEl>
                                        <p:attrNameLst>
                                          <p:attrName>style.visibility</p:attrName>
                                        </p:attrNameLst>
                                      </p:cBhvr>
                                      <p:to>
                                        <p:strVal val="visible"/>
                                      </p:to>
                                    </p:set>
                                    <p:anim calcmode="lin" valueType="num">
                                      <p:cBhvr>
                                        <p:cTn id="14" dur="500" fill="hold"/>
                                        <p:tgtEl>
                                          <p:spTgt spid="68"/>
                                        </p:tgtEl>
                                        <p:attrNameLst>
                                          <p:attrName>ppt_w</p:attrName>
                                        </p:attrNameLst>
                                      </p:cBhvr>
                                      <p:tavLst>
                                        <p:tav tm="0">
                                          <p:val>
                                            <p:fltVal val="0"/>
                                          </p:val>
                                        </p:tav>
                                        <p:tav tm="100000">
                                          <p:val>
                                            <p:strVal val="#ppt_w"/>
                                          </p:val>
                                        </p:tav>
                                      </p:tavLst>
                                    </p:anim>
                                    <p:anim calcmode="lin" valueType="num">
                                      <p:cBhvr>
                                        <p:cTn id="15" dur="500" fill="hold"/>
                                        <p:tgtEl>
                                          <p:spTgt spid="68"/>
                                        </p:tgtEl>
                                        <p:attrNameLst>
                                          <p:attrName>ppt_h</p:attrName>
                                        </p:attrNameLst>
                                      </p:cBhvr>
                                      <p:tavLst>
                                        <p:tav tm="0">
                                          <p:val>
                                            <p:fltVal val="0"/>
                                          </p:val>
                                        </p:tav>
                                        <p:tav tm="100000">
                                          <p:val>
                                            <p:strVal val="#ppt_h"/>
                                          </p:val>
                                        </p:tav>
                                      </p:tavLst>
                                    </p:anim>
                                    <p:anim calcmode="lin" valueType="num">
                                      <p:cBhvr>
                                        <p:cTn id="16" dur="500" fill="hold"/>
                                        <p:tgtEl>
                                          <p:spTgt spid="68"/>
                                        </p:tgtEl>
                                        <p:attrNameLst>
                                          <p:attrName>style.rotation</p:attrName>
                                        </p:attrNameLst>
                                      </p:cBhvr>
                                      <p:tavLst>
                                        <p:tav tm="0">
                                          <p:val>
                                            <p:fltVal val="90"/>
                                          </p:val>
                                        </p:tav>
                                        <p:tav tm="100000">
                                          <p:val>
                                            <p:fltVal val="0"/>
                                          </p:val>
                                        </p:tav>
                                      </p:tavLst>
                                    </p:anim>
                                    <p:animEffect transition="in" filter="fade">
                                      <p:cBhvr>
                                        <p:cTn id="17" dur="500"/>
                                        <p:tgtEl>
                                          <p:spTgt spid="68"/>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fade">
                                      <p:cBhvr>
                                        <p:cTn id="21" dur="500"/>
                                        <p:tgtEl>
                                          <p:spTgt spid="67"/>
                                        </p:tgtEl>
                                      </p:cBhvr>
                                    </p:animEffect>
                                  </p:childTnLst>
                                </p:cTn>
                              </p:par>
                            </p:childTnLst>
                          </p:cTn>
                        </p:par>
                      </p:childTnLst>
                    </p:cTn>
                  </p:par>
                  <p:par>
                    <p:cTn id="22" fill="hold">
                      <p:stCondLst>
                        <p:cond delay="indefinite"/>
                      </p:stCondLst>
                      <p:childTnLst>
                        <p:par>
                          <p:cTn id="23" fill="hold">
                            <p:stCondLst>
                              <p:cond delay="0"/>
                            </p:stCondLst>
                            <p:childTnLst>
                              <p:par>
                                <p:cTn id="24" presetID="31" presetClass="entr" presetSubtype="0" fill="hold" nodeType="clickEffect">
                                  <p:stCondLst>
                                    <p:cond delay="0"/>
                                  </p:stCondLst>
                                  <p:childTnLst>
                                    <p:set>
                                      <p:cBhvr>
                                        <p:cTn id="25" dur="1" fill="hold">
                                          <p:stCondLst>
                                            <p:cond delay="0"/>
                                          </p:stCondLst>
                                        </p:cTn>
                                        <p:tgtEl>
                                          <p:spTgt spid="61"/>
                                        </p:tgtEl>
                                        <p:attrNameLst>
                                          <p:attrName>style.visibility</p:attrName>
                                        </p:attrNameLst>
                                      </p:cBhvr>
                                      <p:to>
                                        <p:strVal val="visible"/>
                                      </p:to>
                                    </p:set>
                                    <p:anim calcmode="lin" valueType="num">
                                      <p:cBhvr>
                                        <p:cTn id="26" dur="500" fill="hold"/>
                                        <p:tgtEl>
                                          <p:spTgt spid="61"/>
                                        </p:tgtEl>
                                        <p:attrNameLst>
                                          <p:attrName>ppt_w</p:attrName>
                                        </p:attrNameLst>
                                      </p:cBhvr>
                                      <p:tavLst>
                                        <p:tav tm="0">
                                          <p:val>
                                            <p:fltVal val="0"/>
                                          </p:val>
                                        </p:tav>
                                        <p:tav tm="100000">
                                          <p:val>
                                            <p:strVal val="#ppt_w"/>
                                          </p:val>
                                        </p:tav>
                                      </p:tavLst>
                                    </p:anim>
                                    <p:anim calcmode="lin" valueType="num">
                                      <p:cBhvr>
                                        <p:cTn id="27" dur="500" fill="hold"/>
                                        <p:tgtEl>
                                          <p:spTgt spid="61"/>
                                        </p:tgtEl>
                                        <p:attrNameLst>
                                          <p:attrName>ppt_h</p:attrName>
                                        </p:attrNameLst>
                                      </p:cBhvr>
                                      <p:tavLst>
                                        <p:tav tm="0">
                                          <p:val>
                                            <p:fltVal val="0"/>
                                          </p:val>
                                        </p:tav>
                                        <p:tav tm="100000">
                                          <p:val>
                                            <p:strVal val="#ppt_h"/>
                                          </p:val>
                                        </p:tav>
                                      </p:tavLst>
                                    </p:anim>
                                    <p:anim calcmode="lin" valueType="num">
                                      <p:cBhvr>
                                        <p:cTn id="28" dur="500" fill="hold"/>
                                        <p:tgtEl>
                                          <p:spTgt spid="61"/>
                                        </p:tgtEl>
                                        <p:attrNameLst>
                                          <p:attrName>style.rotation</p:attrName>
                                        </p:attrNameLst>
                                      </p:cBhvr>
                                      <p:tavLst>
                                        <p:tav tm="0">
                                          <p:val>
                                            <p:fltVal val="90"/>
                                          </p:val>
                                        </p:tav>
                                        <p:tav tm="100000">
                                          <p:val>
                                            <p:fltVal val="0"/>
                                          </p:val>
                                        </p:tav>
                                      </p:tavLst>
                                    </p:anim>
                                    <p:animEffect transition="in" filter="fade">
                                      <p:cBhvr>
                                        <p:cTn id="29" dur="500"/>
                                        <p:tgtEl>
                                          <p:spTgt spid="61"/>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500"/>
                                        <p:tgtEl>
                                          <p:spTgt spid="58"/>
                                        </p:tgtEl>
                                      </p:cBhvr>
                                    </p:animEffect>
                                  </p:childTnLst>
                                </p:cTn>
                              </p:par>
                            </p:childTnLst>
                          </p:cTn>
                        </p:par>
                      </p:childTnLst>
                    </p:cTn>
                  </p:par>
                  <p:par>
                    <p:cTn id="34" fill="hold">
                      <p:stCondLst>
                        <p:cond delay="indefinite"/>
                      </p:stCondLst>
                      <p:childTnLst>
                        <p:par>
                          <p:cTn id="35" fill="hold">
                            <p:stCondLst>
                              <p:cond delay="0"/>
                            </p:stCondLst>
                            <p:childTnLst>
                              <p:par>
                                <p:cTn id="36" presetID="31" presetClass="entr" presetSubtype="0" fill="hold" nodeType="clickEffect">
                                  <p:stCondLst>
                                    <p:cond delay="0"/>
                                  </p:stCondLst>
                                  <p:childTnLst>
                                    <p:set>
                                      <p:cBhvr>
                                        <p:cTn id="37" dur="1" fill="hold">
                                          <p:stCondLst>
                                            <p:cond delay="0"/>
                                          </p:stCondLst>
                                        </p:cTn>
                                        <p:tgtEl>
                                          <p:spTgt spid="62"/>
                                        </p:tgtEl>
                                        <p:attrNameLst>
                                          <p:attrName>style.visibility</p:attrName>
                                        </p:attrNameLst>
                                      </p:cBhvr>
                                      <p:to>
                                        <p:strVal val="visible"/>
                                      </p:to>
                                    </p:set>
                                    <p:anim calcmode="lin" valueType="num">
                                      <p:cBhvr>
                                        <p:cTn id="38" dur="500" fill="hold"/>
                                        <p:tgtEl>
                                          <p:spTgt spid="62"/>
                                        </p:tgtEl>
                                        <p:attrNameLst>
                                          <p:attrName>ppt_w</p:attrName>
                                        </p:attrNameLst>
                                      </p:cBhvr>
                                      <p:tavLst>
                                        <p:tav tm="0">
                                          <p:val>
                                            <p:fltVal val="0"/>
                                          </p:val>
                                        </p:tav>
                                        <p:tav tm="100000">
                                          <p:val>
                                            <p:strVal val="#ppt_w"/>
                                          </p:val>
                                        </p:tav>
                                      </p:tavLst>
                                    </p:anim>
                                    <p:anim calcmode="lin" valueType="num">
                                      <p:cBhvr>
                                        <p:cTn id="39" dur="500" fill="hold"/>
                                        <p:tgtEl>
                                          <p:spTgt spid="62"/>
                                        </p:tgtEl>
                                        <p:attrNameLst>
                                          <p:attrName>ppt_h</p:attrName>
                                        </p:attrNameLst>
                                      </p:cBhvr>
                                      <p:tavLst>
                                        <p:tav tm="0">
                                          <p:val>
                                            <p:fltVal val="0"/>
                                          </p:val>
                                        </p:tav>
                                        <p:tav tm="100000">
                                          <p:val>
                                            <p:strVal val="#ppt_h"/>
                                          </p:val>
                                        </p:tav>
                                      </p:tavLst>
                                    </p:anim>
                                    <p:anim calcmode="lin" valueType="num">
                                      <p:cBhvr>
                                        <p:cTn id="40" dur="500" fill="hold"/>
                                        <p:tgtEl>
                                          <p:spTgt spid="62"/>
                                        </p:tgtEl>
                                        <p:attrNameLst>
                                          <p:attrName>style.rotation</p:attrName>
                                        </p:attrNameLst>
                                      </p:cBhvr>
                                      <p:tavLst>
                                        <p:tav tm="0">
                                          <p:val>
                                            <p:fltVal val="90"/>
                                          </p:val>
                                        </p:tav>
                                        <p:tav tm="100000">
                                          <p:val>
                                            <p:fltVal val="0"/>
                                          </p:val>
                                        </p:tav>
                                      </p:tavLst>
                                    </p:anim>
                                    <p:animEffect transition="in" filter="fade">
                                      <p:cBhvr>
                                        <p:cTn id="41" dur="500"/>
                                        <p:tgtEl>
                                          <p:spTgt spid="62"/>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59"/>
                                        </p:tgtEl>
                                        <p:attrNameLst>
                                          <p:attrName>style.visibility</p:attrName>
                                        </p:attrNameLst>
                                      </p:cBhvr>
                                      <p:to>
                                        <p:strVal val="visible"/>
                                      </p:to>
                                    </p:set>
                                    <p:animEffect transition="in" filter="fade">
                                      <p:cBhvr>
                                        <p:cTn id="45" dur="500"/>
                                        <p:tgtEl>
                                          <p:spTgt spid="59"/>
                                        </p:tgtEl>
                                      </p:cBhvr>
                                    </p:animEffect>
                                  </p:childTnLst>
                                </p:cTn>
                              </p:par>
                            </p:childTnLst>
                          </p:cTn>
                        </p:par>
                      </p:childTnLst>
                    </p:cTn>
                  </p:par>
                  <p:par>
                    <p:cTn id="46" fill="hold">
                      <p:stCondLst>
                        <p:cond delay="indefinite"/>
                      </p:stCondLst>
                      <p:childTnLst>
                        <p:par>
                          <p:cTn id="47" fill="hold">
                            <p:stCondLst>
                              <p:cond delay="0"/>
                            </p:stCondLst>
                            <p:childTnLst>
                              <p:par>
                                <p:cTn id="48" presetID="31" presetClass="entr" presetSubtype="0" fill="hold" nodeType="clickEffect">
                                  <p:stCondLst>
                                    <p:cond delay="0"/>
                                  </p:stCondLst>
                                  <p:childTnLst>
                                    <p:set>
                                      <p:cBhvr>
                                        <p:cTn id="49" dur="1" fill="hold">
                                          <p:stCondLst>
                                            <p:cond delay="0"/>
                                          </p:stCondLst>
                                        </p:cTn>
                                        <p:tgtEl>
                                          <p:spTgt spid="63"/>
                                        </p:tgtEl>
                                        <p:attrNameLst>
                                          <p:attrName>style.visibility</p:attrName>
                                        </p:attrNameLst>
                                      </p:cBhvr>
                                      <p:to>
                                        <p:strVal val="visible"/>
                                      </p:to>
                                    </p:set>
                                    <p:anim calcmode="lin" valueType="num">
                                      <p:cBhvr>
                                        <p:cTn id="50" dur="500" fill="hold"/>
                                        <p:tgtEl>
                                          <p:spTgt spid="63"/>
                                        </p:tgtEl>
                                        <p:attrNameLst>
                                          <p:attrName>ppt_w</p:attrName>
                                        </p:attrNameLst>
                                      </p:cBhvr>
                                      <p:tavLst>
                                        <p:tav tm="0">
                                          <p:val>
                                            <p:fltVal val="0"/>
                                          </p:val>
                                        </p:tav>
                                        <p:tav tm="100000">
                                          <p:val>
                                            <p:strVal val="#ppt_w"/>
                                          </p:val>
                                        </p:tav>
                                      </p:tavLst>
                                    </p:anim>
                                    <p:anim calcmode="lin" valueType="num">
                                      <p:cBhvr>
                                        <p:cTn id="51" dur="500" fill="hold"/>
                                        <p:tgtEl>
                                          <p:spTgt spid="63"/>
                                        </p:tgtEl>
                                        <p:attrNameLst>
                                          <p:attrName>ppt_h</p:attrName>
                                        </p:attrNameLst>
                                      </p:cBhvr>
                                      <p:tavLst>
                                        <p:tav tm="0">
                                          <p:val>
                                            <p:fltVal val="0"/>
                                          </p:val>
                                        </p:tav>
                                        <p:tav tm="100000">
                                          <p:val>
                                            <p:strVal val="#ppt_h"/>
                                          </p:val>
                                        </p:tav>
                                      </p:tavLst>
                                    </p:anim>
                                    <p:anim calcmode="lin" valueType="num">
                                      <p:cBhvr>
                                        <p:cTn id="52" dur="500" fill="hold"/>
                                        <p:tgtEl>
                                          <p:spTgt spid="63"/>
                                        </p:tgtEl>
                                        <p:attrNameLst>
                                          <p:attrName>style.rotation</p:attrName>
                                        </p:attrNameLst>
                                      </p:cBhvr>
                                      <p:tavLst>
                                        <p:tav tm="0">
                                          <p:val>
                                            <p:fltVal val="90"/>
                                          </p:val>
                                        </p:tav>
                                        <p:tav tm="100000">
                                          <p:val>
                                            <p:fltVal val="0"/>
                                          </p:val>
                                        </p:tav>
                                      </p:tavLst>
                                    </p:anim>
                                    <p:animEffect transition="in" filter="fade">
                                      <p:cBhvr>
                                        <p:cTn id="53" dur="500"/>
                                        <p:tgtEl>
                                          <p:spTgt spid="63"/>
                                        </p:tgtEl>
                                      </p:cBhvr>
                                    </p:animEffect>
                                  </p:childTnLst>
                                </p:cTn>
                              </p:par>
                            </p:childTnLst>
                          </p:cTn>
                        </p:par>
                        <p:par>
                          <p:cTn id="54" fill="hold">
                            <p:stCondLst>
                              <p:cond delay="500"/>
                            </p:stCondLst>
                            <p:childTnLst>
                              <p:par>
                                <p:cTn id="55" presetID="10" presetClass="entr" presetSubtype="0" fill="hold" grpId="0" nodeType="after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500"/>
                                        <p:tgtEl>
                                          <p:spTgt spid="60"/>
                                        </p:tgtEl>
                                      </p:cBhvr>
                                    </p:animEffect>
                                  </p:childTnLst>
                                </p:cTn>
                              </p:par>
                            </p:childTnLst>
                          </p:cTn>
                        </p:par>
                      </p:childTnLst>
                    </p:cTn>
                  </p:par>
                  <p:par>
                    <p:cTn id="58" fill="hold">
                      <p:stCondLst>
                        <p:cond delay="indefinite"/>
                      </p:stCondLst>
                      <p:childTnLst>
                        <p:par>
                          <p:cTn id="59" fill="hold">
                            <p:stCondLst>
                              <p:cond delay="0"/>
                            </p:stCondLst>
                            <p:childTnLst>
                              <p:par>
                                <p:cTn id="60" presetID="31" presetClass="entr" presetSubtype="0" fill="hold" nodeType="clickEffect">
                                  <p:stCondLst>
                                    <p:cond delay="0"/>
                                  </p:stCondLst>
                                  <p:childTnLst>
                                    <p:set>
                                      <p:cBhvr>
                                        <p:cTn id="61" dur="1" fill="hold">
                                          <p:stCondLst>
                                            <p:cond delay="0"/>
                                          </p:stCondLst>
                                        </p:cTn>
                                        <p:tgtEl>
                                          <p:spTgt spid="27"/>
                                        </p:tgtEl>
                                        <p:attrNameLst>
                                          <p:attrName>style.visibility</p:attrName>
                                        </p:attrNameLst>
                                      </p:cBhvr>
                                      <p:to>
                                        <p:strVal val="visible"/>
                                      </p:to>
                                    </p:set>
                                    <p:anim calcmode="lin" valueType="num">
                                      <p:cBhvr>
                                        <p:cTn id="62" dur="500" fill="hold"/>
                                        <p:tgtEl>
                                          <p:spTgt spid="27"/>
                                        </p:tgtEl>
                                        <p:attrNameLst>
                                          <p:attrName>ppt_w</p:attrName>
                                        </p:attrNameLst>
                                      </p:cBhvr>
                                      <p:tavLst>
                                        <p:tav tm="0">
                                          <p:val>
                                            <p:fltVal val="0"/>
                                          </p:val>
                                        </p:tav>
                                        <p:tav tm="100000">
                                          <p:val>
                                            <p:strVal val="#ppt_w"/>
                                          </p:val>
                                        </p:tav>
                                      </p:tavLst>
                                    </p:anim>
                                    <p:anim calcmode="lin" valueType="num">
                                      <p:cBhvr>
                                        <p:cTn id="63" dur="500" fill="hold"/>
                                        <p:tgtEl>
                                          <p:spTgt spid="27"/>
                                        </p:tgtEl>
                                        <p:attrNameLst>
                                          <p:attrName>ppt_h</p:attrName>
                                        </p:attrNameLst>
                                      </p:cBhvr>
                                      <p:tavLst>
                                        <p:tav tm="0">
                                          <p:val>
                                            <p:fltVal val="0"/>
                                          </p:val>
                                        </p:tav>
                                        <p:tav tm="100000">
                                          <p:val>
                                            <p:strVal val="#ppt_h"/>
                                          </p:val>
                                        </p:tav>
                                      </p:tavLst>
                                    </p:anim>
                                    <p:anim calcmode="lin" valueType="num">
                                      <p:cBhvr>
                                        <p:cTn id="64" dur="500" fill="hold"/>
                                        <p:tgtEl>
                                          <p:spTgt spid="27"/>
                                        </p:tgtEl>
                                        <p:attrNameLst>
                                          <p:attrName>style.rotation</p:attrName>
                                        </p:attrNameLst>
                                      </p:cBhvr>
                                      <p:tavLst>
                                        <p:tav tm="0">
                                          <p:val>
                                            <p:fltVal val="90"/>
                                          </p:val>
                                        </p:tav>
                                        <p:tav tm="100000">
                                          <p:val>
                                            <p:fltVal val="0"/>
                                          </p:val>
                                        </p:tav>
                                      </p:tavLst>
                                    </p:anim>
                                    <p:animEffect transition="in" filter="fade">
                                      <p:cBhvr>
                                        <p:cTn id="65" dur="500"/>
                                        <p:tgtEl>
                                          <p:spTgt spid="27"/>
                                        </p:tgtEl>
                                      </p:cBhvr>
                                    </p:animEffect>
                                  </p:childTnLst>
                                </p:cTn>
                              </p:par>
                            </p:childTnLst>
                          </p:cTn>
                        </p:par>
                        <p:par>
                          <p:cTn id="66" fill="hold">
                            <p:stCondLst>
                              <p:cond delay="500"/>
                            </p:stCondLst>
                            <p:childTnLst>
                              <p:par>
                                <p:cTn id="67" presetID="10" presetClass="entr" presetSubtype="0" fill="hold" grpId="0" nodeType="after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60" grpId="0"/>
      <p:bldP spid="67" grpId="0"/>
      <p:bldP spid="2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84D8390B-55BB-DC68-6C38-234C5F4C2E56}"/>
              </a:ext>
            </a:extLst>
          </p:cNvPr>
          <p:cNvGrpSpPr/>
          <p:nvPr/>
        </p:nvGrpSpPr>
        <p:grpSpPr>
          <a:xfrm>
            <a:off x="-1235" y="-815"/>
            <a:ext cx="11250761" cy="611122"/>
            <a:chOff x="-1235" y="-815"/>
            <a:chExt cx="11250761"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50" y="21600"/>
              <a:ext cx="10515376" cy="584775"/>
            </a:xfrm>
            <a:prstGeom prst="rect">
              <a:avLst/>
            </a:prstGeom>
            <a:noFill/>
          </p:spPr>
          <p:txBody>
            <a:bodyPr wrap="square">
              <a:spAutoFit/>
            </a:bodyPr>
            <a:lstStyle/>
            <a:p>
              <a:r>
                <a:rPr lang="en-GB" sz="3200" dirty="0">
                  <a:solidFill>
                    <a:srgbClr val="595959"/>
                  </a:solidFill>
                </a:rPr>
                <a:t>Reducing the risk of data interpretation errors</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8" name="TextBox 7">
            <a:extLst>
              <a:ext uri="{FF2B5EF4-FFF2-40B4-BE49-F238E27FC236}">
                <a16:creationId xmlns:a16="http://schemas.microsoft.com/office/drawing/2014/main" id="{51FBAF18-7324-06C4-EDC1-BA1C07448FE3}"/>
              </a:ext>
            </a:extLst>
          </p:cNvPr>
          <p:cNvSpPr txBox="1"/>
          <p:nvPr/>
        </p:nvSpPr>
        <p:spPr>
          <a:xfrm>
            <a:off x="4556879" y="1157903"/>
            <a:ext cx="7148260"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Risks of interpretation error can be reduced by:</a:t>
            </a:r>
          </a:p>
        </p:txBody>
      </p:sp>
      <p:pic>
        <p:nvPicPr>
          <p:cNvPr id="12" name="Picture 11">
            <a:extLst>
              <a:ext uri="{FF2B5EF4-FFF2-40B4-BE49-F238E27FC236}">
                <a16:creationId xmlns:a16="http://schemas.microsoft.com/office/drawing/2014/main" id="{1EFD3E33-8DFE-C87C-ED71-D63A725F3E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2049" y="1612757"/>
            <a:ext cx="2797869" cy="3252478"/>
          </a:xfrm>
          <a:prstGeom prst="rect">
            <a:avLst/>
          </a:prstGeom>
        </p:spPr>
      </p:pic>
      <p:pic>
        <p:nvPicPr>
          <p:cNvPr id="19" name="bullet01">
            <a:extLst>
              <a:ext uri="{FF2B5EF4-FFF2-40B4-BE49-F238E27FC236}">
                <a16:creationId xmlns:a16="http://schemas.microsoft.com/office/drawing/2014/main" id="{20DCD6F6-9F3E-4895-9E15-7A47919200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55821" y="2056664"/>
            <a:ext cx="117692" cy="122400"/>
          </a:xfrm>
          <a:prstGeom prst="rect">
            <a:avLst/>
          </a:prstGeom>
        </p:spPr>
      </p:pic>
      <p:sp>
        <p:nvSpPr>
          <p:cNvPr id="13" name="bulletText1">
            <a:extLst>
              <a:ext uri="{FF2B5EF4-FFF2-40B4-BE49-F238E27FC236}">
                <a16:creationId xmlns:a16="http://schemas.microsoft.com/office/drawing/2014/main" id="{1A888DB7-7699-4793-8D18-791EAB9E320D}"/>
              </a:ext>
            </a:extLst>
          </p:cNvPr>
          <p:cNvSpPr txBox="1"/>
          <p:nvPr/>
        </p:nvSpPr>
        <p:spPr>
          <a:xfrm>
            <a:off x="5284191" y="1887032"/>
            <a:ext cx="6422387" cy="1200329"/>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including a wide range of experts with varied knowledge and perspectives in the interpretation process</a:t>
            </a:r>
          </a:p>
        </p:txBody>
      </p:sp>
      <p:pic>
        <p:nvPicPr>
          <p:cNvPr id="21" name="bullet02">
            <a:extLst>
              <a:ext uri="{FF2B5EF4-FFF2-40B4-BE49-F238E27FC236}">
                <a16:creationId xmlns:a16="http://schemas.microsoft.com/office/drawing/2014/main" id="{68792266-CFE1-4EFA-BCEE-7EB98A0888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55821" y="3569839"/>
            <a:ext cx="117692" cy="122400"/>
          </a:xfrm>
          <a:prstGeom prst="rect">
            <a:avLst/>
          </a:prstGeom>
        </p:spPr>
      </p:pic>
      <p:sp>
        <p:nvSpPr>
          <p:cNvPr id="15" name="bulletText2">
            <a:extLst>
              <a:ext uri="{FF2B5EF4-FFF2-40B4-BE49-F238E27FC236}">
                <a16:creationId xmlns:a16="http://schemas.microsoft.com/office/drawing/2014/main" id="{315247FE-E925-4CFA-A1E3-58C2C4C99F64}"/>
              </a:ext>
            </a:extLst>
          </p:cNvPr>
          <p:cNvSpPr txBox="1"/>
          <p:nvPr/>
        </p:nvSpPr>
        <p:spPr>
          <a:xfrm>
            <a:off x="5284191" y="3388488"/>
            <a:ext cx="6420948" cy="830997"/>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validating the HHFA findings through use of contextual information</a:t>
            </a:r>
          </a:p>
        </p:txBody>
      </p:sp>
      <p:pic>
        <p:nvPicPr>
          <p:cNvPr id="17" name="bullet03">
            <a:extLst>
              <a:ext uri="{FF2B5EF4-FFF2-40B4-BE49-F238E27FC236}">
                <a16:creationId xmlns:a16="http://schemas.microsoft.com/office/drawing/2014/main" id="{46A02BD7-3D43-41B2-9383-E3FC2C6CEA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55821" y="4701963"/>
            <a:ext cx="117692" cy="122400"/>
          </a:xfrm>
          <a:prstGeom prst="rect">
            <a:avLst/>
          </a:prstGeom>
        </p:spPr>
      </p:pic>
      <p:sp>
        <p:nvSpPr>
          <p:cNvPr id="16" name="bulletText3">
            <a:extLst>
              <a:ext uri="{FF2B5EF4-FFF2-40B4-BE49-F238E27FC236}">
                <a16:creationId xmlns:a16="http://schemas.microsoft.com/office/drawing/2014/main" id="{0430F2EB-94E3-4479-8740-428225065DFB}"/>
              </a:ext>
            </a:extLst>
          </p:cNvPr>
          <p:cNvSpPr txBox="1"/>
          <p:nvPr/>
        </p:nvSpPr>
        <p:spPr>
          <a:xfrm>
            <a:off x="5284191" y="4520612"/>
            <a:ext cx="6420948" cy="461665"/>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triangulation with data from other sources</a:t>
            </a:r>
          </a:p>
        </p:txBody>
      </p:sp>
      <p:sp>
        <p:nvSpPr>
          <p:cNvPr id="22" name="TextBox 21">
            <a:extLst>
              <a:ext uri="{FF2B5EF4-FFF2-40B4-BE49-F238E27FC236}">
                <a16:creationId xmlns:a16="http://schemas.microsoft.com/office/drawing/2014/main" id="{29576D14-C95D-48C2-B78E-E89ABA6C03C0}"/>
              </a:ext>
            </a:extLst>
          </p:cNvPr>
          <p:cNvSpPr txBox="1"/>
          <p:nvPr/>
        </p:nvSpPr>
        <p:spPr>
          <a:xfrm>
            <a:off x="694356" y="5334413"/>
            <a:ext cx="10973087" cy="1343253"/>
          </a:xfrm>
          <a:prstGeom prst="rect">
            <a:avLst/>
          </a:prstGeom>
          <a:solidFill>
            <a:srgbClr val="31B09C"/>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t>The “</a:t>
            </a:r>
            <a:r>
              <a:rPr lang="en-GB" sz="2400" b="1" dirty="0"/>
              <a:t>interpretation checklist</a:t>
            </a:r>
            <a:r>
              <a:rPr lang="en-GB" sz="2400" dirty="0"/>
              <a:t>” PDF provides a quick checklist for analysts to review towards the end of the interpretation process.</a:t>
            </a:r>
          </a:p>
        </p:txBody>
      </p:sp>
      <p:sp>
        <p:nvSpPr>
          <p:cNvPr id="23" name="Rectangle 22">
            <a:extLst>
              <a:ext uri="{FF2B5EF4-FFF2-40B4-BE49-F238E27FC236}">
                <a16:creationId xmlns:a16="http://schemas.microsoft.com/office/drawing/2014/main" id="{91297DDD-726D-4B44-9A96-2D2B5EBBB8CA}"/>
              </a:ext>
            </a:extLst>
          </p:cNvPr>
          <p:cNvSpPr/>
          <p:nvPr/>
        </p:nvSpPr>
        <p:spPr>
          <a:xfrm>
            <a:off x="621670" y="5334413"/>
            <a:ext cx="80255" cy="1343253"/>
          </a:xfrm>
          <a:prstGeom prst="rect">
            <a:avLst/>
          </a:prstGeom>
          <a:solidFill>
            <a:srgbClr val="1B9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56106375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 calcmode="lin" valueType="num">
                                      <p:cBhvr>
                                        <p:cTn id="14" dur="500" fill="hold"/>
                                        <p:tgtEl>
                                          <p:spTgt spid="19"/>
                                        </p:tgtEl>
                                        <p:attrNameLst>
                                          <p:attrName>style.rotation</p:attrName>
                                        </p:attrNameLst>
                                      </p:cBhvr>
                                      <p:tavLst>
                                        <p:tav tm="0">
                                          <p:val>
                                            <p:fltVal val="90"/>
                                          </p:val>
                                        </p:tav>
                                        <p:tav tm="100000">
                                          <p:val>
                                            <p:fltVal val="0"/>
                                          </p:val>
                                        </p:tav>
                                      </p:tavLst>
                                    </p:anim>
                                    <p:animEffect transition="in" filter="fade">
                                      <p:cBhvr>
                                        <p:cTn id="15" dur="500"/>
                                        <p:tgtEl>
                                          <p:spTgt spid="19"/>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p:cTn id="24" dur="500" fill="hold"/>
                                        <p:tgtEl>
                                          <p:spTgt spid="21"/>
                                        </p:tgtEl>
                                        <p:attrNameLst>
                                          <p:attrName>ppt_w</p:attrName>
                                        </p:attrNameLst>
                                      </p:cBhvr>
                                      <p:tavLst>
                                        <p:tav tm="0">
                                          <p:val>
                                            <p:fltVal val="0"/>
                                          </p:val>
                                        </p:tav>
                                        <p:tav tm="100000">
                                          <p:val>
                                            <p:strVal val="#ppt_w"/>
                                          </p:val>
                                        </p:tav>
                                      </p:tavLst>
                                    </p:anim>
                                    <p:anim calcmode="lin" valueType="num">
                                      <p:cBhvr>
                                        <p:cTn id="25" dur="500" fill="hold"/>
                                        <p:tgtEl>
                                          <p:spTgt spid="21"/>
                                        </p:tgtEl>
                                        <p:attrNameLst>
                                          <p:attrName>ppt_h</p:attrName>
                                        </p:attrNameLst>
                                      </p:cBhvr>
                                      <p:tavLst>
                                        <p:tav tm="0">
                                          <p:val>
                                            <p:fltVal val="0"/>
                                          </p:val>
                                        </p:tav>
                                        <p:tav tm="100000">
                                          <p:val>
                                            <p:strVal val="#ppt_h"/>
                                          </p:val>
                                        </p:tav>
                                      </p:tavLst>
                                    </p:anim>
                                    <p:anim calcmode="lin" valueType="num">
                                      <p:cBhvr>
                                        <p:cTn id="26" dur="500" fill="hold"/>
                                        <p:tgtEl>
                                          <p:spTgt spid="21"/>
                                        </p:tgtEl>
                                        <p:attrNameLst>
                                          <p:attrName>style.rotation</p:attrName>
                                        </p:attrNameLst>
                                      </p:cBhvr>
                                      <p:tavLst>
                                        <p:tav tm="0">
                                          <p:val>
                                            <p:fltVal val="90"/>
                                          </p:val>
                                        </p:tav>
                                        <p:tav tm="100000">
                                          <p:val>
                                            <p:fltVal val="0"/>
                                          </p:val>
                                        </p:tav>
                                      </p:tavLst>
                                    </p:anim>
                                    <p:animEffect transition="in" filter="fade">
                                      <p:cBhvr>
                                        <p:cTn id="27" dur="500"/>
                                        <p:tgtEl>
                                          <p:spTgt spid="21"/>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31" presetClass="entr" presetSubtype="0"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p:cTn id="36" dur="500" fill="hold"/>
                                        <p:tgtEl>
                                          <p:spTgt spid="17"/>
                                        </p:tgtEl>
                                        <p:attrNameLst>
                                          <p:attrName>ppt_w</p:attrName>
                                        </p:attrNameLst>
                                      </p:cBhvr>
                                      <p:tavLst>
                                        <p:tav tm="0">
                                          <p:val>
                                            <p:fltVal val="0"/>
                                          </p:val>
                                        </p:tav>
                                        <p:tav tm="100000">
                                          <p:val>
                                            <p:strVal val="#ppt_w"/>
                                          </p:val>
                                        </p:tav>
                                      </p:tavLst>
                                    </p:anim>
                                    <p:anim calcmode="lin" valueType="num">
                                      <p:cBhvr>
                                        <p:cTn id="37" dur="500" fill="hold"/>
                                        <p:tgtEl>
                                          <p:spTgt spid="17"/>
                                        </p:tgtEl>
                                        <p:attrNameLst>
                                          <p:attrName>ppt_h</p:attrName>
                                        </p:attrNameLst>
                                      </p:cBhvr>
                                      <p:tavLst>
                                        <p:tav tm="0">
                                          <p:val>
                                            <p:fltVal val="0"/>
                                          </p:val>
                                        </p:tav>
                                        <p:tav tm="100000">
                                          <p:val>
                                            <p:strVal val="#ppt_h"/>
                                          </p:val>
                                        </p:tav>
                                      </p:tavLst>
                                    </p:anim>
                                    <p:anim calcmode="lin" valueType="num">
                                      <p:cBhvr>
                                        <p:cTn id="38" dur="500" fill="hold"/>
                                        <p:tgtEl>
                                          <p:spTgt spid="17"/>
                                        </p:tgtEl>
                                        <p:attrNameLst>
                                          <p:attrName>style.rotation</p:attrName>
                                        </p:attrNameLst>
                                      </p:cBhvr>
                                      <p:tavLst>
                                        <p:tav tm="0">
                                          <p:val>
                                            <p:fltVal val="90"/>
                                          </p:val>
                                        </p:tav>
                                        <p:tav tm="100000">
                                          <p:val>
                                            <p:fltVal val="0"/>
                                          </p:val>
                                        </p:tav>
                                      </p:tavLst>
                                    </p:anim>
                                    <p:animEffect transition="in" filter="fade">
                                      <p:cBhvr>
                                        <p:cTn id="39" dur="500"/>
                                        <p:tgtEl>
                                          <p:spTgt spid="17"/>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23"/>
                                        </p:tgtEl>
                                        <p:attrNameLst>
                                          <p:attrName>style.visibility</p:attrName>
                                        </p:attrNameLst>
                                      </p:cBhvr>
                                      <p:to>
                                        <p:strVal val="visible"/>
                                      </p:to>
                                    </p:set>
                                    <p:anim calcmode="lin" valueType="num">
                                      <p:cBhvr>
                                        <p:cTn id="48" dur="500" fill="hold"/>
                                        <p:tgtEl>
                                          <p:spTgt spid="23"/>
                                        </p:tgtEl>
                                        <p:attrNameLst>
                                          <p:attrName>ppt_w</p:attrName>
                                        </p:attrNameLst>
                                      </p:cBhvr>
                                      <p:tavLst>
                                        <p:tav tm="0">
                                          <p:val>
                                            <p:fltVal val="0"/>
                                          </p:val>
                                        </p:tav>
                                        <p:tav tm="100000">
                                          <p:val>
                                            <p:strVal val="#ppt_w"/>
                                          </p:val>
                                        </p:tav>
                                      </p:tavLst>
                                    </p:anim>
                                    <p:anim calcmode="lin" valueType="num">
                                      <p:cBhvr>
                                        <p:cTn id="49" dur="500" fill="hold"/>
                                        <p:tgtEl>
                                          <p:spTgt spid="23"/>
                                        </p:tgtEl>
                                        <p:attrNameLst>
                                          <p:attrName>ppt_h</p:attrName>
                                        </p:attrNameLst>
                                      </p:cBhvr>
                                      <p:tavLst>
                                        <p:tav tm="0">
                                          <p:val>
                                            <p:fltVal val="0"/>
                                          </p:val>
                                        </p:tav>
                                        <p:tav tm="100000">
                                          <p:val>
                                            <p:strVal val="#ppt_h"/>
                                          </p:val>
                                        </p:tav>
                                      </p:tavLst>
                                    </p:anim>
                                    <p:animEffect transition="in" filter="fade">
                                      <p:cBhvr>
                                        <p:cTn id="50" dur="500"/>
                                        <p:tgtEl>
                                          <p:spTgt spid="23"/>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left)">
                                      <p:cBhvr>
                                        <p:cTn id="5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5" grpId="0"/>
      <p:bldP spid="16" grpId="0"/>
      <p:bldP spid="22" grpId="0" animBg="1"/>
      <p:bldP spid="2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header">
            <a:extLst>
              <a:ext uri="{FF2B5EF4-FFF2-40B4-BE49-F238E27FC236}">
                <a16:creationId xmlns:a16="http://schemas.microsoft.com/office/drawing/2014/main" id="{2DDE5140-67D7-4076-ACC0-3E1146125C99}"/>
              </a:ext>
            </a:extLst>
          </p:cNvPr>
          <p:cNvGrpSpPr/>
          <p:nvPr/>
        </p:nvGrpSpPr>
        <p:grpSpPr>
          <a:xfrm>
            <a:off x="-1235" y="-815"/>
            <a:ext cx="10754959" cy="611122"/>
            <a:chOff x="-1235" y="-815"/>
            <a:chExt cx="10754959" cy="611122"/>
          </a:xfrm>
        </p:grpSpPr>
        <p:sp>
          <p:nvSpPr>
            <p:cNvPr id="5" name="TextBox 4">
              <a:extLst>
                <a:ext uri="{FF2B5EF4-FFF2-40B4-BE49-F238E27FC236}">
                  <a16:creationId xmlns:a16="http://schemas.microsoft.com/office/drawing/2014/main" id="{C0306A17-111C-4AAC-88A5-1A4251EC4AA4}"/>
                </a:ext>
              </a:extLst>
            </p:cNvPr>
            <p:cNvSpPr txBox="1"/>
            <p:nvPr/>
          </p:nvSpPr>
          <p:spPr>
            <a:xfrm>
              <a:off x="734149" y="21482"/>
              <a:ext cx="10019575" cy="584775"/>
            </a:xfrm>
            <a:prstGeom prst="rect">
              <a:avLst/>
            </a:prstGeom>
            <a:noFill/>
          </p:spPr>
          <p:txBody>
            <a:bodyPr wrap="square">
              <a:spAutoFit/>
            </a:bodyPr>
            <a:lstStyle/>
            <a:p>
              <a:r>
                <a:rPr lang="en-US" sz="3200" dirty="0">
                  <a:solidFill>
                    <a:srgbClr val="595959"/>
                  </a:solidFill>
                </a:rPr>
                <a:t>D</a:t>
              </a:r>
              <a:r>
                <a:rPr lang="en-GB" sz="3200" dirty="0" err="1">
                  <a:solidFill>
                    <a:srgbClr val="595959"/>
                  </a:solidFill>
                </a:rPr>
                <a:t>ata</a:t>
              </a:r>
              <a:r>
                <a:rPr lang="en-GB" sz="3200" dirty="0">
                  <a:solidFill>
                    <a:srgbClr val="595959"/>
                  </a:solidFill>
                </a:rPr>
                <a:t> interpretation </a:t>
              </a:r>
            </a:p>
          </p:txBody>
        </p:sp>
        <p:pic>
          <p:nvPicPr>
            <p:cNvPr id="6" name="Picture 5">
              <a:extLst>
                <a:ext uri="{FF2B5EF4-FFF2-40B4-BE49-F238E27FC236}">
                  <a16:creationId xmlns:a16="http://schemas.microsoft.com/office/drawing/2014/main" id="{AD9A260C-28FC-4F8A-AFF7-E064CD67FEF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grpSp>
        <p:nvGrpSpPr>
          <p:cNvPr id="7" name="Group 6">
            <a:extLst>
              <a:ext uri="{FF2B5EF4-FFF2-40B4-BE49-F238E27FC236}">
                <a16:creationId xmlns:a16="http://schemas.microsoft.com/office/drawing/2014/main" id="{1CC85C12-10CF-4866-9320-6E84066C2C6E}"/>
              </a:ext>
            </a:extLst>
          </p:cNvPr>
          <p:cNvGrpSpPr/>
          <p:nvPr/>
        </p:nvGrpSpPr>
        <p:grpSpPr>
          <a:xfrm>
            <a:off x="96293" y="601081"/>
            <a:ext cx="6525188" cy="6149820"/>
            <a:chOff x="3066630" y="766046"/>
            <a:chExt cx="6525188" cy="6149820"/>
          </a:xfrm>
        </p:grpSpPr>
        <p:sp>
          <p:nvSpPr>
            <p:cNvPr id="8" name="Freeform: Shape 7">
              <a:extLst>
                <a:ext uri="{FF2B5EF4-FFF2-40B4-BE49-F238E27FC236}">
                  <a16:creationId xmlns:a16="http://schemas.microsoft.com/office/drawing/2014/main" id="{460B23C6-AAE2-41C0-B551-28FB2CC35753}"/>
                </a:ext>
              </a:extLst>
            </p:cNvPr>
            <p:cNvSpPr/>
            <p:nvPr/>
          </p:nvSpPr>
          <p:spPr>
            <a:xfrm>
              <a:off x="3949800" y="1759170"/>
              <a:ext cx="4597200" cy="4597235"/>
            </a:xfrm>
            <a:custGeom>
              <a:avLst/>
              <a:gdLst>
                <a:gd name="connsiteX0" fmla="*/ 0 w 4597200"/>
                <a:gd name="connsiteY0" fmla="*/ 2298618 h 4597235"/>
                <a:gd name="connsiteX1" fmla="*/ 2298600 w 4597200"/>
                <a:gd name="connsiteY1" fmla="*/ 0 h 4597235"/>
                <a:gd name="connsiteX2" fmla="*/ 4597200 w 4597200"/>
                <a:gd name="connsiteY2" fmla="*/ 2298618 h 4597235"/>
                <a:gd name="connsiteX3" fmla="*/ 2298600 w 4597200"/>
                <a:gd name="connsiteY3" fmla="*/ 4597236 h 4597235"/>
                <a:gd name="connsiteX4" fmla="*/ 0 w 4597200"/>
                <a:gd name="connsiteY4" fmla="*/ 2298618 h 4597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7200" h="4597235">
                  <a:moveTo>
                    <a:pt x="0" y="2298618"/>
                  </a:moveTo>
                  <a:cubicBezTo>
                    <a:pt x="0" y="1029126"/>
                    <a:pt x="1029118" y="0"/>
                    <a:pt x="2298600" y="0"/>
                  </a:cubicBezTo>
                  <a:cubicBezTo>
                    <a:pt x="3568082" y="0"/>
                    <a:pt x="4597200" y="1029126"/>
                    <a:pt x="4597200" y="2298618"/>
                  </a:cubicBezTo>
                  <a:cubicBezTo>
                    <a:pt x="4597200" y="3568110"/>
                    <a:pt x="3568082" y="4597236"/>
                    <a:pt x="2298600" y="4597236"/>
                  </a:cubicBezTo>
                  <a:cubicBezTo>
                    <a:pt x="1029118" y="4597236"/>
                    <a:pt x="0" y="3568110"/>
                    <a:pt x="0" y="2298618"/>
                  </a:cubicBezTo>
                  <a:close/>
                </a:path>
              </a:pathLst>
            </a:custGeom>
            <a:noFill/>
            <a:ln w="76200">
              <a:solidFill>
                <a:srgbClr val="31B09C"/>
              </a:solid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703724" tIns="703729" rIns="703724" bIns="703729" numCol="1" spcCol="1270" anchor="ctr" anchorCtr="0">
              <a:noAutofit/>
            </a:bodyPr>
            <a:lstStyle/>
            <a:p>
              <a:pPr marL="0" lvl="0" indent="0" algn="ctr" defTabSz="1066800">
                <a:spcBef>
                  <a:spcPct val="0"/>
                </a:spcBef>
                <a:buNone/>
              </a:pPr>
              <a:r>
                <a:rPr lang="en-GB" sz="2800" kern="1200" dirty="0">
                  <a:solidFill>
                    <a:srgbClr val="595959"/>
                  </a:solidFill>
                </a:rPr>
                <a:t>Data </a:t>
              </a:r>
            </a:p>
            <a:p>
              <a:pPr marL="0" lvl="0" indent="0" algn="ctr" defTabSz="1066800">
                <a:spcBef>
                  <a:spcPct val="0"/>
                </a:spcBef>
                <a:buNone/>
              </a:pPr>
              <a:r>
                <a:rPr lang="en-GB" sz="2800" kern="1200" dirty="0">
                  <a:solidFill>
                    <a:srgbClr val="595959"/>
                  </a:solidFill>
                </a:rPr>
                <a:t>interpretation</a:t>
              </a:r>
            </a:p>
            <a:p>
              <a:pPr marL="0" lvl="0" indent="0" algn="ctr" defTabSz="1066800">
                <a:spcBef>
                  <a:spcPct val="0"/>
                </a:spcBef>
                <a:buNone/>
              </a:pPr>
              <a:r>
                <a:rPr lang="en-GB" sz="2800" kern="1200" dirty="0">
                  <a:solidFill>
                    <a:srgbClr val="595959"/>
                  </a:solidFill>
                </a:rPr>
                <a:t>cycle</a:t>
              </a:r>
            </a:p>
          </p:txBody>
        </p:sp>
        <p:sp>
          <p:nvSpPr>
            <p:cNvPr id="9" name="Freeform: Shape 8">
              <a:extLst>
                <a:ext uri="{FF2B5EF4-FFF2-40B4-BE49-F238E27FC236}">
                  <a16:creationId xmlns:a16="http://schemas.microsoft.com/office/drawing/2014/main" id="{7760157E-0D24-49F2-90E3-ADBFA5463236}"/>
                </a:ext>
              </a:extLst>
            </p:cNvPr>
            <p:cNvSpPr/>
            <p:nvPr/>
          </p:nvSpPr>
          <p:spPr>
            <a:xfrm>
              <a:off x="5203582" y="766046"/>
              <a:ext cx="2089636" cy="2089636"/>
            </a:xfrm>
            <a:custGeom>
              <a:avLst/>
              <a:gdLst>
                <a:gd name="connsiteX0" fmla="*/ 0 w 2089636"/>
                <a:gd name="connsiteY0" fmla="*/ 1044818 h 2089636"/>
                <a:gd name="connsiteX1" fmla="*/ 1044818 w 2089636"/>
                <a:gd name="connsiteY1" fmla="*/ 0 h 2089636"/>
                <a:gd name="connsiteX2" fmla="*/ 2089636 w 2089636"/>
                <a:gd name="connsiteY2" fmla="*/ 1044818 h 2089636"/>
                <a:gd name="connsiteX3" fmla="*/ 1044818 w 2089636"/>
                <a:gd name="connsiteY3" fmla="*/ 2089636 h 2089636"/>
                <a:gd name="connsiteX4" fmla="*/ 0 w 2089636"/>
                <a:gd name="connsiteY4" fmla="*/ 1044818 h 2089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636" h="2089636">
                  <a:moveTo>
                    <a:pt x="0" y="1044818"/>
                  </a:moveTo>
                  <a:cubicBezTo>
                    <a:pt x="0" y="467781"/>
                    <a:pt x="467781" y="0"/>
                    <a:pt x="1044818" y="0"/>
                  </a:cubicBezTo>
                  <a:cubicBezTo>
                    <a:pt x="1621855" y="0"/>
                    <a:pt x="2089636" y="467781"/>
                    <a:pt x="2089636" y="1044818"/>
                  </a:cubicBezTo>
                  <a:cubicBezTo>
                    <a:pt x="2089636" y="1621855"/>
                    <a:pt x="1621855" y="2089636"/>
                    <a:pt x="1044818" y="2089636"/>
                  </a:cubicBezTo>
                  <a:cubicBezTo>
                    <a:pt x="467781" y="2089636"/>
                    <a:pt x="0" y="1621855"/>
                    <a:pt x="0" y="1044818"/>
                  </a:cubicBezTo>
                  <a:close/>
                </a:path>
              </a:pathLst>
            </a:custGeom>
            <a:solidFill>
              <a:srgbClr val="98D7CE"/>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306020" tIns="331420" rIns="306020" bIns="33142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rgbClr val="595959"/>
                  </a:solidFill>
                </a:rPr>
                <a:t>Data review</a:t>
              </a:r>
            </a:p>
          </p:txBody>
        </p:sp>
        <p:sp>
          <p:nvSpPr>
            <p:cNvPr id="10" name="Freeform: Shape 9">
              <a:extLst>
                <a:ext uri="{FF2B5EF4-FFF2-40B4-BE49-F238E27FC236}">
                  <a16:creationId xmlns:a16="http://schemas.microsoft.com/office/drawing/2014/main" id="{4D8CCB57-543E-40DA-ACBD-46EBA8FDCCA3}"/>
                </a:ext>
              </a:extLst>
            </p:cNvPr>
            <p:cNvSpPr/>
            <p:nvPr/>
          </p:nvSpPr>
          <p:spPr>
            <a:xfrm>
              <a:off x="6698909" y="4826230"/>
              <a:ext cx="2089636" cy="2089636"/>
            </a:xfrm>
            <a:custGeom>
              <a:avLst/>
              <a:gdLst>
                <a:gd name="connsiteX0" fmla="*/ 0 w 2089636"/>
                <a:gd name="connsiteY0" fmla="*/ 1044818 h 2089636"/>
                <a:gd name="connsiteX1" fmla="*/ 1044818 w 2089636"/>
                <a:gd name="connsiteY1" fmla="*/ 0 h 2089636"/>
                <a:gd name="connsiteX2" fmla="*/ 2089636 w 2089636"/>
                <a:gd name="connsiteY2" fmla="*/ 1044818 h 2089636"/>
                <a:gd name="connsiteX3" fmla="*/ 1044818 w 2089636"/>
                <a:gd name="connsiteY3" fmla="*/ 2089636 h 2089636"/>
                <a:gd name="connsiteX4" fmla="*/ 0 w 2089636"/>
                <a:gd name="connsiteY4" fmla="*/ 1044818 h 2089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636" h="2089636">
                  <a:moveTo>
                    <a:pt x="0" y="1044818"/>
                  </a:moveTo>
                  <a:cubicBezTo>
                    <a:pt x="0" y="467781"/>
                    <a:pt x="467781" y="0"/>
                    <a:pt x="1044818" y="0"/>
                  </a:cubicBezTo>
                  <a:cubicBezTo>
                    <a:pt x="1621855" y="0"/>
                    <a:pt x="2089636" y="467781"/>
                    <a:pt x="2089636" y="1044818"/>
                  </a:cubicBezTo>
                  <a:cubicBezTo>
                    <a:pt x="2089636" y="1621855"/>
                    <a:pt x="1621855" y="2089636"/>
                    <a:pt x="1044818" y="2089636"/>
                  </a:cubicBezTo>
                  <a:cubicBezTo>
                    <a:pt x="467781" y="2089636"/>
                    <a:pt x="0" y="1621855"/>
                    <a:pt x="0" y="1044818"/>
                  </a:cubicBezTo>
                  <a:close/>
                </a:path>
              </a:pathLst>
            </a:custGeom>
            <a:solidFill>
              <a:srgbClr val="98D7CE"/>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306020" tIns="331420" rIns="306020" bIns="33142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rgbClr val="595959"/>
                  </a:solidFill>
                </a:rPr>
                <a:t>Data triangulation</a:t>
              </a:r>
            </a:p>
          </p:txBody>
        </p:sp>
        <p:sp>
          <p:nvSpPr>
            <p:cNvPr id="11" name="Freeform: Shape 10">
              <a:extLst>
                <a:ext uri="{FF2B5EF4-FFF2-40B4-BE49-F238E27FC236}">
                  <a16:creationId xmlns:a16="http://schemas.microsoft.com/office/drawing/2014/main" id="{9797205D-102F-4C6F-A7A7-F0AA25F7F83D}"/>
                </a:ext>
              </a:extLst>
            </p:cNvPr>
            <p:cNvSpPr/>
            <p:nvPr/>
          </p:nvSpPr>
          <p:spPr>
            <a:xfrm>
              <a:off x="3806700" y="4826230"/>
              <a:ext cx="2089636" cy="2089636"/>
            </a:xfrm>
            <a:custGeom>
              <a:avLst/>
              <a:gdLst>
                <a:gd name="connsiteX0" fmla="*/ 0 w 2089636"/>
                <a:gd name="connsiteY0" fmla="*/ 1044818 h 2089636"/>
                <a:gd name="connsiteX1" fmla="*/ 1044818 w 2089636"/>
                <a:gd name="connsiteY1" fmla="*/ 0 h 2089636"/>
                <a:gd name="connsiteX2" fmla="*/ 2089636 w 2089636"/>
                <a:gd name="connsiteY2" fmla="*/ 1044818 h 2089636"/>
                <a:gd name="connsiteX3" fmla="*/ 1044818 w 2089636"/>
                <a:gd name="connsiteY3" fmla="*/ 2089636 h 2089636"/>
                <a:gd name="connsiteX4" fmla="*/ 0 w 2089636"/>
                <a:gd name="connsiteY4" fmla="*/ 1044818 h 2089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636" h="2089636">
                  <a:moveTo>
                    <a:pt x="0" y="1044818"/>
                  </a:moveTo>
                  <a:cubicBezTo>
                    <a:pt x="0" y="467781"/>
                    <a:pt x="467781" y="0"/>
                    <a:pt x="1044818" y="0"/>
                  </a:cubicBezTo>
                  <a:cubicBezTo>
                    <a:pt x="1621855" y="0"/>
                    <a:pt x="2089636" y="467781"/>
                    <a:pt x="2089636" y="1044818"/>
                  </a:cubicBezTo>
                  <a:cubicBezTo>
                    <a:pt x="2089636" y="1621855"/>
                    <a:pt x="1621855" y="2089636"/>
                    <a:pt x="1044818" y="2089636"/>
                  </a:cubicBezTo>
                  <a:cubicBezTo>
                    <a:pt x="467781" y="2089636"/>
                    <a:pt x="0" y="1621855"/>
                    <a:pt x="0" y="1044818"/>
                  </a:cubicBezTo>
                  <a:close/>
                </a:path>
              </a:pathLst>
            </a:custGeom>
            <a:solidFill>
              <a:srgbClr val="98D7CE"/>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306020" tIns="331420" rIns="306020" bIns="33142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rgbClr val="595959"/>
                  </a:solidFill>
                </a:rPr>
                <a:t>Consultation with experts</a:t>
              </a:r>
            </a:p>
          </p:txBody>
        </p:sp>
        <p:sp>
          <p:nvSpPr>
            <p:cNvPr id="12" name="Freeform: Shape 11">
              <a:extLst>
                <a:ext uri="{FF2B5EF4-FFF2-40B4-BE49-F238E27FC236}">
                  <a16:creationId xmlns:a16="http://schemas.microsoft.com/office/drawing/2014/main" id="{EE25704C-AB6C-4775-8809-C6993B17FD17}"/>
                </a:ext>
              </a:extLst>
            </p:cNvPr>
            <p:cNvSpPr/>
            <p:nvPr/>
          </p:nvSpPr>
          <p:spPr>
            <a:xfrm>
              <a:off x="7502182" y="2327600"/>
              <a:ext cx="2089636" cy="2089636"/>
            </a:xfrm>
            <a:custGeom>
              <a:avLst/>
              <a:gdLst>
                <a:gd name="connsiteX0" fmla="*/ 0 w 2089636"/>
                <a:gd name="connsiteY0" fmla="*/ 1044818 h 2089636"/>
                <a:gd name="connsiteX1" fmla="*/ 1044818 w 2089636"/>
                <a:gd name="connsiteY1" fmla="*/ 0 h 2089636"/>
                <a:gd name="connsiteX2" fmla="*/ 2089636 w 2089636"/>
                <a:gd name="connsiteY2" fmla="*/ 1044818 h 2089636"/>
                <a:gd name="connsiteX3" fmla="*/ 1044818 w 2089636"/>
                <a:gd name="connsiteY3" fmla="*/ 2089636 h 2089636"/>
                <a:gd name="connsiteX4" fmla="*/ 0 w 2089636"/>
                <a:gd name="connsiteY4" fmla="*/ 1044818 h 2089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636" h="2089636">
                  <a:moveTo>
                    <a:pt x="0" y="1044818"/>
                  </a:moveTo>
                  <a:cubicBezTo>
                    <a:pt x="0" y="467781"/>
                    <a:pt x="467781" y="0"/>
                    <a:pt x="1044818" y="0"/>
                  </a:cubicBezTo>
                  <a:cubicBezTo>
                    <a:pt x="1621855" y="0"/>
                    <a:pt x="2089636" y="467781"/>
                    <a:pt x="2089636" y="1044818"/>
                  </a:cubicBezTo>
                  <a:cubicBezTo>
                    <a:pt x="2089636" y="1621855"/>
                    <a:pt x="1621855" y="2089636"/>
                    <a:pt x="1044818" y="2089636"/>
                  </a:cubicBezTo>
                  <a:cubicBezTo>
                    <a:pt x="467781" y="2089636"/>
                    <a:pt x="0" y="1621855"/>
                    <a:pt x="0" y="1044818"/>
                  </a:cubicBezTo>
                  <a:close/>
                </a:path>
              </a:pathLst>
            </a:custGeom>
            <a:solidFill>
              <a:srgbClr val="98D7CE"/>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306020" tIns="331420" rIns="306020" bIns="33142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rgbClr val="595959"/>
                  </a:solidFill>
                </a:rPr>
                <a:t>Use of contextual information</a:t>
              </a:r>
            </a:p>
          </p:txBody>
        </p:sp>
        <p:sp>
          <p:nvSpPr>
            <p:cNvPr id="13" name="Freeform: Shape 12">
              <a:extLst>
                <a:ext uri="{FF2B5EF4-FFF2-40B4-BE49-F238E27FC236}">
                  <a16:creationId xmlns:a16="http://schemas.microsoft.com/office/drawing/2014/main" id="{55C83C37-1C9D-4BA3-8BA5-262C3964295E}"/>
                </a:ext>
              </a:extLst>
            </p:cNvPr>
            <p:cNvSpPr/>
            <p:nvPr/>
          </p:nvSpPr>
          <p:spPr>
            <a:xfrm>
              <a:off x="3066630" y="2327600"/>
              <a:ext cx="2089636" cy="2089636"/>
            </a:xfrm>
            <a:custGeom>
              <a:avLst/>
              <a:gdLst>
                <a:gd name="connsiteX0" fmla="*/ 0 w 2089636"/>
                <a:gd name="connsiteY0" fmla="*/ 1044818 h 2089636"/>
                <a:gd name="connsiteX1" fmla="*/ 1044818 w 2089636"/>
                <a:gd name="connsiteY1" fmla="*/ 0 h 2089636"/>
                <a:gd name="connsiteX2" fmla="*/ 2089636 w 2089636"/>
                <a:gd name="connsiteY2" fmla="*/ 1044818 h 2089636"/>
                <a:gd name="connsiteX3" fmla="*/ 1044818 w 2089636"/>
                <a:gd name="connsiteY3" fmla="*/ 2089636 h 2089636"/>
                <a:gd name="connsiteX4" fmla="*/ 0 w 2089636"/>
                <a:gd name="connsiteY4" fmla="*/ 1044818 h 2089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636" h="2089636">
                  <a:moveTo>
                    <a:pt x="0" y="1044818"/>
                  </a:moveTo>
                  <a:cubicBezTo>
                    <a:pt x="0" y="467781"/>
                    <a:pt x="467781" y="0"/>
                    <a:pt x="1044818" y="0"/>
                  </a:cubicBezTo>
                  <a:cubicBezTo>
                    <a:pt x="1621855" y="0"/>
                    <a:pt x="2089636" y="467781"/>
                    <a:pt x="2089636" y="1044818"/>
                  </a:cubicBezTo>
                  <a:cubicBezTo>
                    <a:pt x="2089636" y="1621855"/>
                    <a:pt x="1621855" y="2089636"/>
                    <a:pt x="1044818" y="2089636"/>
                  </a:cubicBezTo>
                  <a:cubicBezTo>
                    <a:pt x="467781" y="2089636"/>
                    <a:pt x="0" y="1621855"/>
                    <a:pt x="0" y="1044818"/>
                  </a:cubicBezTo>
                  <a:close/>
                </a:path>
              </a:pathLst>
            </a:custGeom>
            <a:solidFill>
              <a:srgbClr val="98D7CE"/>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306020" tIns="331420" rIns="306020" bIns="33142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rgbClr val="595959"/>
                  </a:solidFill>
                </a:rPr>
                <a:t>Further data analysis</a:t>
              </a:r>
            </a:p>
          </p:txBody>
        </p:sp>
      </p:grpSp>
      <p:sp>
        <p:nvSpPr>
          <p:cNvPr id="21" name="Arrow: Right 20">
            <a:extLst>
              <a:ext uri="{FF2B5EF4-FFF2-40B4-BE49-F238E27FC236}">
                <a16:creationId xmlns:a16="http://schemas.microsoft.com/office/drawing/2014/main" id="{053B426F-2F7E-4F21-95E6-31F130F8A36D}"/>
              </a:ext>
            </a:extLst>
          </p:cNvPr>
          <p:cNvSpPr/>
          <p:nvPr/>
        </p:nvSpPr>
        <p:spPr>
          <a:xfrm>
            <a:off x="6830445" y="2690717"/>
            <a:ext cx="2015123" cy="1776258"/>
          </a:xfrm>
          <a:prstGeom prst="rightArrow">
            <a:avLst>
              <a:gd name="adj1" fmla="val 70498"/>
              <a:gd name="adj2" fmla="val 28072"/>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288000" rtlCol="0" anchor="ctr"/>
          <a:lstStyle/>
          <a:p>
            <a:pPr>
              <a:spcAft>
                <a:spcPts val="600"/>
              </a:spcAft>
            </a:pPr>
            <a:endParaRPr lang="en-US" dirty="0"/>
          </a:p>
          <a:p>
            <a:pPr>
              <a:spcAft>
                <a:spcPts val="600"/>
              </a:spcAft>
            </a:pPr>
            <a:r>
              <a:rPr lang="en-US" dirty="0"/>
              <a:t>Main HHFA findings, with  explanations</a:t>
            </a:r>
          </a:p>
          <a:p>
            <a:pPr>
              <a:spcAft>
                <a:spcPts val="600"/>
              </a:spcAft>
            </a:pPr>
            <a:r>
              <a:rPr lang="en-US" dirty="0"/>
              <a:t> </a:t>
            </a:r>
            <a:endParaRPr lang="en-GB" dirty="0"/>
          </a:p>
        </p:txBody>
      </p:sp>
      <p:sp>
        <p:nvSpPr>
          <p:cNvPr id="25" name="grid1">
            <a:extLst>
              <a:ext uri="{FF2B5EF4-FFF2-40B4-BE49-F238E27FC236}">
                <a16:creationId xmlns:a16="http://schemas.microsoft.com/office/drawing/2014/main" id="{5BDD6CB3-0C19-4AFC-B9BD-B76E047F84CA}"/>
              </a:ext>
            </a:extLst>
          </p:cNvPr>
          <p:cNvSpPr txBox="1"/>
          <p:nvPr/>
        </p:nvSpPr>
        <p:spPr>
          <a:xfrm>
            <a:off x="9118364" y="1272689"/>
            <a:ext cx="2794474" cy="1711662"/>
          </a:xfrm>
          <a:prstGeom prst="rect">
            <a:avLst/>
          </a:prstGeom>
          <a:solidFill>
            <a:srgbClr val="CBEBE6"/>
          </a:solidFill>
        </p:spPr>
        <p:txBody>
          <a:bodyPr vert="horz" wrap="square" lIns="91440" tIns="360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27" name="Rectangle 26">
            <a:extLst>
              <a:ext uri="{FF2B5EF4-FFF2-40B4-BE49-F238E27FC236}">
                <a16:creationId xmlns:a16="http://schemas.microsoft.com/office/drawing/2014/main" id="{686483A2-FB7B-496C-ABA6-4BA1DBAC9DEA}"/>
              </a:ext>
            </a:extLst>
          </p:cNvPr>
          <p:cNvSpPr/>
          <p:nvPr/>
        </p:nvSpPr>
        <p:spPr>
          <a:xfrm>
            <a:off x="9118364" y="3563746"/>
            <a:ext cx="2794472" cy="5359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595959"/>
                </a:solidFill>
              </a:rPr>
              <a:t>Communication</a:t>
            </a:r>
            <a:endParaRPr lang="en-GB" sz="2000" dirty="0">
              <a:solidFill>
                <a:srgbClr val="595959"/>
              </a:solidFill>
            </a:endParaRPr>
          </a:p>
        </p:txBody>
      </p:sp>
      <p:cxnSp>
        <p:nvCxnSpPr>
          <p:cNvPr id="29" name="Straight Arrow Connector 28">
            <a:extLst>
              <a:ext uri="{FF2B5EF4-FFF2-40B4-BE49-F238E27FC236}">
                <a16:creationId xmlns:a16="http://schemas.microsoft.com/office/drawing/2014/main" id="{D2F4BF55-6E74-4946-BEB0-625E0753A923}"/>
              </a:ext>
            </a:extLst>
          </p:cNvPr>
          <p:cNvCxnSpPr>
            <a:cxnSpLocks/>
          </p:cNvCxnSpPr>
          <p:nvPr/>
        </p:nvCxnSpPr>
        <p:spPr>
          <a:xfrm>
            <a:off x="10495549" y="2978288"/>
            <a:ext cx="1" cy="558589"/>
          </a:xfrm>
          <a:prstGeom prst="straightConnector1">
            <a:avLst/>
          </a:prstGeom>
          <a:ln w="38100">
            <a:solidFill>
              <a:srgbClr val="31B09C"/>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3F73156-1158-4C98-8015-45881D09AA3C}"/>
              </a:ext>
            </a:extLst>
          </p:cNvPr>
          <p:cNvCxnSpPr>
            <a:cxnSpLocks/>
          </p:cNvCxnSpPr>
          <p:nvPr/>
        </p:nvCxnSpPr>
        <p:spPr>
          <a:xfrm>
            <a:off x="10509150" y="4099723"/>
            <a:ext cx="4" cy="494675"/>
          </a:xfrm>
          <a:prstGeom prst="straightConnector1">
            <a:avLst/>
          </a:prstGeom>
          <a:ln w="38100">
            <a:solidFill>
              <a:srgbClr val="31B09C"/>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8ADFD121-75CB-4556-86D6-E5DCC9F80886}"/>
              </a:ext>
            </a:extLst>
          </p:cNvPr>
          <p:cNvSpPr/>
          <p:nvPr/>
        </p:nvSpPr>
        <p:spPr>
          <a:xfrm>
            <a:off x="9186989" y="1359671"/>
            <a:ext cx="2619357" cy="467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595959"/>
                </a:solidFill>
              </a:rPr>
              <a:t>Conclusions</a:t>
            </a:r>
            <a:endParaRPr lang="en-GB" sz="2000" dirty="0">
              <a:solidFill>
                <a:srgbClr val="595959"/>
              </a:solidFill>
            </a:endParaRPr>
          </a:p>
        </p:txBody>
      </p:sp>
      <p:sp>
        <p:nvSpPr>
          <p:cNvPr id="32" name="Rectangle 31">
            <a:extLst>
              <a:ext uri="{FF2B5EF4-FFF2-40B4-BE49-F238E27FC236}">
                <a16:creationId xmlns:a16="http://schemas.microsoft.com/office/drawing/2014/main" id="{77F09B8F-15CC-4433-B5DC-68A0CF73B63D}"/>
              </a:ext>
            </a:extLst>
          </p:cNvPr>
          <p:cNvSpPr/>
          <p:nvPr/>
        </p:nvSpPr>
        <p:spPr>
          <a:xfrm>
            <a:off x="9199476" y="1884580"/>
            <a:ext cx="2619357" cy="467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595959"/>
                </a:solidFill>
              </a:rPr>
              <a:t>Priorities</a:t>
            </a:r>
            <a:endParaRPr lang="en-GB" sz="2000" dirty="0">
              <a:solidFill>
                <a:srgbClr val="595959"/>
              </a:solidFill>
            </a:endParaRPr>
          </a:p>
        </p:txBody>
      </p:sp>
      <p:sp>
        <p:nvSpPr>
          <p:cNvPr id="33" name="Rectangle 32">
            <a:extLst>
              <a:ext uri="{FF2B5EF4-FFF2-40B4-BE49-F238E27FC236}">
                <a16:creationId xmlns:a16="http://schemas.microsoft.com/office/drawing/2014/main" id="{38E16E77-34DF-4003-A7AE-E6D8F85813C1}"/>
              </a:ext>
            </a:extLst>
          </p:cNvPr>
          <p:cNvSpPr/>
          <p:nvPr/>
        </p:nvSpPr>
        <p:spPr>
          <a:xfrm>
            <a:off x="9185872" y="2407274"/>
            <a:ext cx="2619357" cy="467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595959"/>
                </a:solidFill>
              </a:rPr>
              <a:t>Recommendations</a:t>
            </a:r>
            <a:endParaRPr lang="en-GB" sz="2000" dirty="0">
              <a:solidFill>
                <a:srgbClr val="595959"/>
              </a:solidFill>
            </a:endParaRPr>
          </a:p>
        </p:txBody>
      </p:sp>
      <p:sp>
        <p:nvSpPr>
          <p:cNvPr id="34" name="Rectangle 33">
            <a:extLst>
              <a:ext uri="{FF2B5EF4-FFF2-40B4-BE49-F238E27FC236}">
                <a16:creationId xmlns:a16="http://schemas.microsoft.com/office/drawing/2014/main" id="{2818C6CD-6015-461C-9CBE-D9B706B391E1}"/>
              </a:ext>
            </a:extLst>
          </p:cNvPr>
          <p:cNvSpPr/>
          <p:nvPr/>
        </p:nvSpPr>
        <p:spPr>
          <a:xfrm>
            <a:off x="9098319" y="4590711"/>
            <a:ext cx="2794472" cy="5359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595959"/>
                </a:solidFill>
              </a:rPr>
              <a:t>Data use</a:t>
            </a:r>
            <a:endParaRPr lang="en-GB" sz="2000" dirty="0">
              <a:solidFill>
                <a:srgbClr val="595959"/>
              </a:solidFill>
            </a:endParaRPr>
          </a:p>
        </p:txBody>
      </p:sp>
      <p:cxnSp>
        <p:nvCxnSpPr>
          <p:cNvPr id="35" name="Straight Arrow Connector 34">
            <a:extLst>
              <a:ext uri="{FF2B5EF4-FFF2-40B4-BE49-F238E27FC236}">
                <a16:creationId xmlns:a16="http://schemas.microsoft.com/office/drawing/2014/main" id="{697D85D3-9CC7-4D84-A6D2-0638681CB7B8}"/>
              </a:ext>
            </a:extLst>
          </p:cNvPr>
          <p:cNvCxnSpPr>
            <a:cxnSpLocks/>
          </p:cNvCxnSpPr>
          <p:nvPr/>
        </p:nvCxnSpPr>
        <p:spPr>
          <a:xfrm>
            <a:off x="10495551" y="5149300"/>
            <a:ext cx="4" cy="494675"/>
          </a:xfrm>
          <a:prstGeom prst="straightConnector1">
            <a:avLst/>
          </a:prstGeom>
          <a:ln w="38100">
            <a:solidFill>
              <a:srgbClr val="31B09C"/>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23002280-BCBD-4E8B-9F9E-1BFF0810178B}"/>
              </a:ext>
            </a:extLst>
          </p:cNvPr>
          <p:cNvSpPr/>
          <p:nvPr/>
        </p:nvSpPr>
        <p:spPr>
          <a:xfrm>
            <a:off x="9030807" y="5706083"/>
            <a:ext cx="2794472" cy="5359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595959"/>
                </a:solidFill>
              </a:rPr>
              <a:t>Improve health services</a:t>
            </a:r>
            <a:endParaRPr lang="en-GB" sz="2000" dirty="0">
              <a:solidFill>
                <a:srgbClr val="595959"/>
              </a:solidFill>
            </a:endParaRPr>
          </a:p>
        </p:txBody>
      </p:sp>
    </p:spTree>
    <p:extLst>
      <p:ext uri="{BB962C8B-B14F-4D97-AF65-F5344CB8AC3E}">
        <p14:creationId xmlns:p14="http://schemas.microsoft.com/office/powerpoint/2010/main" val="335394097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up)">
                                      <p:cBhvr>
                                        <p:cTn id="12" dur="500"/>
                                        <p:tgtEl>
                                          <p:spTgt spid="2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up)">
                                      <p:cBhvr>
                                        <p:cTn id="31" dur="500"/>
                                        <p:tgtEl>
                                          <p:spTgt spid="29"/>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wipe(up)">
                                      <p:cBhvr>
                                        <p:cTn id="40" dur="500"/>
                                        <p:tgtEl>
                                          <p:spTgt spid="30"/>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wipe(up)">
                                      <p:cBhvr>
                                        <p:cTn id="49" dur="500"/>
                                        <p:tgtEl>
                                          <p:spTgt spid="35"/>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fade">
                                      <p:cBhvr>
                                        <p:cTn id="5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animBg="1"/>
      <p:bldP spid="27" grpId="0"/>
      <p:bldP spid="31" grpId="0"/>
      <p:bldP spid="32" grpId="0"/>
      <p:bldP spid="33" grpId="0"/>
      <p:bldP spid="34" grpId="0"/>
      <p:bldP spid="3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B1B7C6B9-D03A-9C24-1D70-4EFD1EB0386E}"/>
              </a:ext>
            </a:extLst>
          </p:cNvPr>
          <p:cNvGrpSpPr/>
          <p:nvPr/>
        </p:nvGrpSpPr>
        <p:grpSpPr>
          <a:xfrm>
            <a:off x="1" y="1805920"/>
            <a:ext cx="12175670" cy="3243080"/>
            <a:chOff x="1" y="1805920"/>
            <a:chExt cx="12175670" cy="3243080"/>
          </a:xfrm>
        </p:grpSpPr>
        <p:sp>
          <p:nvSpPr>
            <p:cNvPr id="31" name="Rectangle 30">
              <a:extLst>
                <a:ext uri="{FF2B5EF4-FFF2-40B4-BE49-F238E27FC236}">
                  <a16:creationId xmlns:a16="http://schemas.microsoft.com/office/drawing/2014/main" id="{C722E496-F0A4-4BBC-8A7E-23EC7AF1D461}"/>
                </a:ext>
              </a:extLst>
            </p:cNvPr>
            <p:cNvSpPr/>
            <p:nvPr/>
          </p:nvSpPr>
          <p:spPr>
            <a:xfrm>
              <a:off x="3225226" y="1805920"/>
              <a:ext cx="8950445" cy="3240000"/>
            </a:xfrm>
            <a:prstGeom prst="rect">
              <a:avLst/>
            </a:prstGeom>
            <a:solidFill>
              <a:srgbClr val="25B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3" name="Picture 32">
              <a:extLst>
                <a:ext uri="{FF2B5EF4-FFF2-40B4-BE49-F238E27FC236}">
                  <a16:creationId xmlns:a16="http://schemas.microsoft.com/office/drawing/2014/main" id="{AF39FB24-B5A4-81D3-0EA4-95C7191023C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3" y="1807445"/>
              <a:ext cx="3243079" cy="3240031"/>
            </a:xfrm>
            <a:prstGeom prst="rect">
              <a:avLst/>
            </a:prstGeom>
          </p:spPr>
        </p:pic>
      </p:grpSp>
      <p:sp>
        <p:nvSpPr>
          <p:cNvPr id="11" name="TextBox 10">
            <a:extLst>
              <a:ext uri="{FF2B5EF4-FFF2-40B4-BE49-F238E27FC236}">
                <a16:creationId xmlns:a16="http://schemas.microsoft.com/office/drawing/2014/main" id="{9D060800-B7AB-63FD-EA24-369378A4F8DF}"/>
              </a:ext>
            </a:extLst>
          </p:cNvPr>
          <p:cNvSpPr txBox="1"/>
          <p:nvPr/>
        </p:nvSpPr>
        <p:spPr>
          <a:xfrm>
            <a:off x="3499200" y="2774249"/>
            <a:ext cx="7663630"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You have now completed Unit 2.</a:t>
            </a:r>
          </a:p>
        </p:txBody>
      </p:sp>
      <p:pic>
        <p:nvPicPr>
          <p:cNvPr id="13" name="Picture 12">
            <a:extLst>
              <a:ext uri="{FF2B5EF4-FFF2-40B4-BE49-F238E27FC236}">
                <a16:creationId xmlns:a16="http://schemas.microsoft.com/office/drawing/2014/main" id="{F68593BF-4BEE-2086-1B40-EC8859E1E5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0225" y="236365"/>
            <a:ext cx="2141567" cy="655855"/>
          </a:xfrm>
          <a:prstGeom prst="rect">
            <a:avLst/>
          </a:prstGeom>
        </p:spPr>
      </p:pic>
      <p:sp>
        <p:nvSpPr>
          <p:cNvPr id="12" name="TextBox 11">
            <a:extLst>
              <a:ext uri="{FF2B5EF4-FFF2-40B4-BE49-F238E27FC236}">
                <a16:creationId xmlns:a16="http://schemas.microsoft.com/office/drawing/2014/main" id="{ED3E103A-B4A6-49A9-9DE5-C38654D1AF97}"/>
              </a:ext>
            </a:extLst>
          </p:cNvPr>
          <p:cNvSpPr txBox="1"/>
          <p:nvPr/>
        </p:nvSpPr>
        <p:spPr>
          <a:xfrm>
            <a:off x="3499200" y="3495163"/>
            <a:ext cx="7528029"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Now try the end-of-module quiz.</a:t>
            </a:r>
          </a:p>
        </p:txBody>
      </p:sp>
    </p:spTree>
    <p:custDataLst>
      <p:tags r:id="rId1"/>
    </p:custDataLst>
    <p:extLst>
      <p:ext uri="{BB962C8B-B14F-4D97-AF65-F5344CB8AC3E}">
        <p14:creationId xmlns:p14="http://schemas.microsoft.com/office/powerpoint/2010/main" val="71436355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754959" cy="611122"/>
            <a:chOff x="-1235" y="-815"/>
            <a:chExt cx="10754959"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49" y="21482"/>
              <a:ext cx="10019575" cy="584775"/>
            </a:xfrm>
            <a:prstGeom prst="rect">
              <a:avLst/>
            </a:prstGeom>
            <a:noFill/>
          </p:spPr>
          <p:txBody>
            <a:bodyPr wrap="square">
              <a:spAutoFit/>
            </a:bodyPr>
            <a:lstStyle/>
            <a:p>
              <a:r>
                <a:rPr lang="en-US" sz="3200" dirty="0">
                  <a:solidFill>
                    <a:srgbClr val="595959"/>
                  </a:solidFill>
                </a:rPr>
                <a:t>D</a:t>
              </a:r>
              <a:r>
                <a:rPr lang="en-GB" sz="3200" dirty="0" err="1">
                  <a:solidFill>
                    <a:srgbClr val="595959"/>
                  </a:solidFill>
                </a:rPr>
                <a:t>ata</a:t>
              </a:r>
              <a:r>
                <a:rPr lang="en-GB" sz="3200" dirty="0">
                  <a:solidFill>
                    <a:srgbClr val="595959"/>
                  </a:solidFill>
                </a:rPr>
                <a:t> interpretation </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4" name="Freeform: Shape 3">
            <a:extLst>
              <a:ext uri="{FF2B5EF4-FFF2-40B4-BE49-F238E27FC236}">
                <a16:creationId xmlns:a16="http://schemas.microsoft.com/office/drawing/2014/main" id="{7EE6D87A-9913-4712-A5FB-EAAB840F5397}"/>
              </a:ext>
            </a:extLst>
          </p:cNvPr>
          <p:cNvSpPr/>
          <p:nvPr/>
        </p:nvSpPr>
        <p:spPr>
          <a:xfrm>
            <a:off x="3797400" y="1606770"/>
            <a:ext cx="4597200" cy="4597235"/>
          </a:xfrm>
          <a:custGeom>
            <a:avLst/>
            <a:gdLst>
              <a:gd name="connsiteX0" fmla="*/ 0 w 4597200"/>
              <a:gd name="connsiteY0" fmla="*/ 2298618 h 4597235"/>
              <a:gd name="connsiteX1" fmla="*/ 2298600 w 4597200"/>
              <a:gd name="connsiteY1" fmla="*/ 0 h 4597235"/>
              <a:gd name="connsiteX2" fmla="*/ 4597200 w 4597200"/>
              <a:gd name="connsiteY2" fmla="*/ 2298618 h 4597235"/>
              <a:gd name="connsiteX3" fmla="*/ 2298600 w 4597200"/>
              <a:gd name="connsiteY3" fmla="*/ 4597236 h 4597235"/>
              <a:gd name="connsiteX4" fmla="*/ 0 w 4597200"/>
              <a:gd name="connsiteY4" fmla="*/ 2298618 h 4597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7200" h="4597235">
                <a:moveTo>
                  <a:pt x="0" y="2298618"/>
                </a:moveTo>
                <a:cubicBezTo>
                  <a:pt x="0" y="1029126"/>
                  <a:pt x="1029118" y="0"/>
                  <a:pt x="2298600" y="0"/>
                </a:cubicBezTo>
                <a:cubicBezTo>
                  <a:pt x="3568082" y="0"/>
                  <a:pt x="4597200" y="1029126"/>
                  <a:pt x="4597200" y="2298618"/>
                </a:cubicBezTo>
                <a:cubicBezTo>
                  <a:pt x="4597200" y="3568110"/>
                  <a:pt x="3568082" y="4597236"/>
                  <a:pt x="2298600" y="4597236"/>
                </a:cubicBezTo>
                <a:cubicBezTo>
                  <a:pt x="1029118" y="4597236"/>
                  <a:pt x="0" y="3568110"/>
                  <a:pt x="0" y="2298618"/>
                </a:cubicBezTo>
                <a:close/>
              </a:path>
            </a:pathLst>
          </a:custGeom>
          <a:noFill/>
          <a:ln w="76200">
            <a:solidFill>
              <a:srgbClr val="31B09C"/>
            </a:solid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703724" tIns="703729" rIns="703724" bIns="703729" numCol="1" spcCol="1270" anchor="ctr" anchorCtr="0">
            <a:noAutofit/>
          </a:bodyPr>
          <a:lstStyle/>
          <a:p>
            <a:pPr marL="0" lvl="0" indent="0" algn="ctr" defTabSz="1066800">
              <a:spcBef>
                <a:spcPct val="0"/>
              </a:spcBef>
              <a:buNone/>
            </a:pPr>
            <a:r>
              <a:rPr lang="en-GB" sz="2800" kern="1200" dirty="0">
                <a:solidFill>
                  <a:srgbClr val="595959"/>
                </a:solidFill>
              </a:rPr>
              <a:t>Data </a:t>
            </a:r>
          </a:p>
          <a:p>
            <a:pPr marL="0" lvl="0" indent="0" algn="ctr" defTabSz="1066800">
              <a:spcBef>
                <a:spcPct val="0"/>
              </a:spcBef>
              <a:buNone/>
            </a:pPr>
            <a:r>
              <a:rPr lang="en-GB" sz="2800" kern="1200" dirty="0">
                <a:solidFill>
                  <a:srgbClr val="595959"/>
                </a:solidFill>
              </a:rPr>
              <a:t>interpretation</a:t>
            </a:r>
          </a:p>
          <a:p>
            <a:pPr marL="0" lvl="0" indent="0" algn="ctr" defTabSz="1066800">
              <a:spcBef>
                <a:spcPct val="0"/>
              </a:spcBef>
              <a:buNone/>
            </a:pPr>
            <a:r>
              <a:rPr lang="en-GB" sz="2800" kern="1200" dirty="0">
                <a:solidFill>
                  <a:srgbClr val="595959"/>
                </a:solidFill>
              </a:rPr>
              <a:t>cycle</a:t>
            </a:r>
          </a:p>
        </p:txBody>
      </p:sp>
      <p:sp>
        <p:nvSpPr>
          <p:cNvPr id="5" name="Freeform: Shape 4">
            <a:extLst>
              <a:ext uri="{FF2B5EF4-FFF2-40B4-BE49-F238E27FC236}">
                <a16:creationId xmlns:a16="http://schemas.microsoft.com/office/drawing/2014/main" id="{40EAE8B1-318B-414C-AA22-30806DC28915}"/>
              </a:ext>
            </a:extLst>
          </p:cNvPr>
          <p:cNvSpPr/>
          <p:nvPr/>
        </p:nvSpPr>
        <p:spPr>
          <a:xfrm>
            <a:off x="5051182" y="613646"/>
            <a:ext cx="2089636" cy="2089636"/>
          </a:xfrm>
          <a:custGeom>
            <a:avLst/>
            <a:gdLst>
              <a:gd name="connsiteX0" fmla="*/ 0 w 2089636"/>
              <a:gd name="connsiteY0" fmla="*/ 1044818 h 2089636"/>
              <a:gd name="connsiteX1" fmla="*/ 1044818 w 2089636"/>
              <a:gd name="connsiteY1" fmla="*/ 0 h 2089636"/>
              <a:gd name="connsiteX2" fmla="*/ 2089636 w 2089636"/>
              <a:gd name="connsiteY2" fmla="*/ 1044818 h 2089636"/>
              <a:gd name="connsiteX3" fmla="*/ 1044818 w 2089636"/>
              <a:gd name="connsiteY3" fmla="*/ 2089636 h 2089636"/>
              <a:gd name="connsiteX4" fmla="*/ 0 w 2089636"/>
              <a:gd name="connsiteY4" fmla="*/ 1044818 h 2089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636" h="2089636">
                <a:moveTo>
                  <a:pt x="0" y="1044818"/>
                </a:moveTo>
                <a:cubicBezTo>
                  <a:pt x="0" y="467781"/>
                  <a:pt x="467781" y="0"/>
                  <a:pt x="1044818" y="0"/>
                </a:cubicBezTo>
                <a:cubicBezTo>
                  <a:pt x="1621855" y="0"/>
                  <a:pt x="2089636" y="467781"/>
                  <a:pt x="2089636" y="1044818"/>
                </a:cubicBezTo>
                <a:cubicBezTo>
                  <a:pt x="2089636" y="1621855"/>
                  <a:pt x="1621855" y="2089636"/>
                  <a:pt x="1044818" y="2089636"/>
                </a:cubicBezTo>
                <a:cubicBezTo>
                  <a:pt x="467781" y="2089636"/>
                  <a:pt x="0" y="1621855"/>
                  <a:pt x="0" y="1044818"/>
                </a:cubicBezTo>
                <a:close/>
              </a:path>
            </a:pathLst>
          </a:custGeom>
          <a:solidFill>
            <a:srgbClr val="98D7CE"/>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306020" tIns="331420" rIns="306020" bIns="33142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rgbClr val="595959"/>
                </a:solidFill>
              </a:rPr>
              <a:t>Data review</a:t>
            </a:r>
          </a:p>
        </p:txBody>
      </p:sp>
      <p:sp>
        <p:nvSpPr>
          <p:cNvPr id="6" name="Freeform: Shape 5">
            <a:extLst>
              <a:ext uri="{FF2B5EF4-FFF2-40B4-BE49-F238E27FC236}">
                <a16:creationId xmlns:a16="http://schemas.microsoft.com/office/drawing/2014/main" id="{27A97FB7-7757-4558-A4F4-73261D1831B1}"/>
              </a:ext>
            </a:extLst>
          </p:cNvPr>
          <p:cNvSpPr/>
          <p:nvPr/>
        </p:nvSpPr>
        <p:spPr>
          <a:xfrm>
            <a:off x="6546509" y="4673830"/>
            <a:ext cx="2089636" cy="2089636"/>
          </a:xfrm>
          <a:custGeom>
            <a:avLst/>
            <a:gdLst>
              <a:gd name="connsiteX0" fmla="*/ 0 w 2089636"/>
              <a:gd name="connsiteY0" fmla="*/ 1044818 h 2089636"/>
              <a:gd name="connsiteX1" fmla="*/ 1044818 w 2089636"/>
              <a:gd name="connsiteY1" fmla="*/ 0 h 2089636"/>
              <a:gd name="connsiteX2" fmla="*/ 2089636 w 2089636"/>
              <a:gd name="connsiteY2" fmla="*/ 1044818 h 2089636"/>
              <a:gd name="connsiteX3" fmla="*/ 1044818 w 2089636"/>
              <a:gd name="connsiteY3" fmla="*/ 2089636 h 2089636"/>
              <a:gd name="connsiteX4" fmla="*/ 0 w 2089636"/>
              <a:gd name="connsiteY4" fmla="*/ 1044818 h 2089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636" h="2089636">
                <a:moveTo>
                  <a:pt x="0" y="1044818"/>
                </a:moveTo>
                <a:cubicBezTo>
                  <a:pt x="0" y="467781"/>
                  <a:pt x="467781" y="0"/>
                  <a:pt x="1044818" y="0"/>
                </a:cubicBezTo>
                <a:cubicBezTo>
                  <a:pt x="1621855" y="0"/>
                  <a:pt x="2089636" y="467781"/>
                  <a:pt x="2089636" y="1044818"/>
                </a:cubicBezTo>
                <a:cubicBezTo>
                  <a:pt x="2089636" y="1621855"/>
                  <a:pt x="1621855" y="2089636"/>
                  <a:pt x="1044818" y="2089636"/>
                </a:cubicBezTo>
                <a:cubicBezTo>
                  <a:pt x="467781" y="2089636"/>
                  <a:pt x="0" y="1621855"/>
                  <a:pt x="0" y="1044818"/>
                </a:cubicBezTo>
                <a:close/>
              </a:path>
            </a:pathLst>
          </a:custGeom>
          <a:solidFill>
            <a:srgbClr val="98D7CE"/>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306020" tIns="331420" rIns="306020" bIns="33142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rgbClr val="595959"/>
                </a:solidFill>
              </a:rPr>
              <a:t>Data triangulation</a:t>
            </a:r>
          </a:p>
        </p:txBody>
      </p:sp>
      <p:sp>
        <p:nvSpPr>
          <p:cNvPr id="7" name="Freeform: Shape 6">
            <a:extLst>
              <a:ext uri="{FF2B5EF4-FFF2-40B4-BE49-F238E27FC236}">
                <a16:creationId xmlns:a16="http://schemas.microsoft.com/office/drawing/2014/main" id="{02530E17-687C-4275-B0FC-99C714250D9B}"/>
              </a:ext>
            </a:extLst>
          </p:cNvPr>
          <p:cNvSpPr/>
          <p:nvPr/>
        </p:nvSpPr>
        <p:spPr>
          <a:xfrm>
            <a:off x="3654300" y="4673830"/>
            <a:ext cx="2089636" cy="2089636"/>
          </a:xfrm>
          <a:custGeom>
            <a:avLst/>
            <a:gdLst>
              <a:gd name="connsiteX0" fmla="*/ 0 w 2089636"/>
              <a:gd name="connsiteY0" fmla="*/ 1044818 h 2089636"/>
              <a:gd name="connsiteX1" fmla="*/ 1044818 w 2089636"/>
              <a:gd name="connsiteY1" fmla="*/ 0 h 2089636"/>
              <a:gd name="connsiteX2" fmla="*/ 2089636 w 2089636"/>
              <a:gd name="connsiteY2" fmla="*/ 1044818 h 2089636"/>
              <a:gd name="connsiteX3" fmla="*/ 1044818 w 2089636"/>
              <a:gd name="connsiteY3" fmla="*/ 2089636 h 2089636"/>
              <a:gd name="connsiteX4" fmla="*/ 0 w 2089636"/>
              <a:gd name="connsiteY4" fmla="*/ 1044818 h 2089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636" h="2089636">
                <a:moveTo>
                  <a:pt x="0" y="1044818"/>
                </a:moveTo>
                <a:cubicBezTo>
                  <a:pt x="0" y="467781"/>
                  <a:pt x="467781" y="0"/>
                  <a:pt x="1044818" y="0"/>
                </a:cubicBezTo>
                <a:cubicBezTo>
                  <a:pt x="1621855" y="0"/>
                  <a:pt x="2089636" y="467781"/>
                  <a:pt x="2089636" y="1044818"/>
                </a:cubicBezTo>
                <a:cubicBezTo>
                  <a:pt x="2089636" y="1621855"/>
                  <a:pt x="1621855" y="2089636"/>
                  <a:pt x="1044818" y="2089636"/>
                </a:cubicBezTo>
                <a:cubicBezTo>
                  <a:pt x="467781" y="2089636"/>
                  <a:pt x="0" y="1621855"/>
                  <a:pt x="0" y="1044818"/>
                </a:cubicBezTo>
                <a:close/>
              </a:path>
            </a:pathLst>
          </a:custGeom>
          <a:solidFill>
            <a:srgbClr val="98D7CE"/>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306020" tIns="331420" rIns="306020" bIns="33142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rgbClr val="595959"/>
                </a:solidFill>
              </a:rPr>
              <a:t>Consultation with experts</a:t>
            </a:r>
          </a:p>
        </p:txBody>
      </p:sp>
      <p:sp>
        <p:nvSpPr>
          <p:cNvPr id="8" name="Freeform: Shape 7">
            <a:extLst>
              <a:ext uri="{FF2B5EF4-FFF2-40B4-BE49-F238E27FC236}">
                <a16:creationId xmlns:a16="http://schemas.microsoft.com/office/drawing/2014/main" id="{C0176F85-6C38-48E8-BF1B-1702080A3A33}"/>
              </a:ext>
            </a:extLst>
          </p:cNvPr>
          <p:cNvSpPr/>
          <p:nvPr/>
        </p:nvSpPr>
        <p:spPr>
          <a:xfrm>
            <a:off x="7349782" y="2175200"/>
            <a:ext cx="2089636" cy="2089636"/>
          </a:xfrm>
          <a:custGeom>
            <a:avLst/>
            <a:gdLst>
              <a:gd name="connsiteX0" fmla="*/ 0 w 2089636"/>
              <a:gd name="connsiteY0" fmla="*/ 1044818 h 2089636"/>
              <a:gd name="connsiteX1" fmla="*/ 1044818 w 2089636"/>
              <a:gd name="connsiteY1" fmla="*/ 0 h 2089636"/>
              <a:gd name="connsiteX2" fmla="*/ 2089636 w 2089636"/>
              <a:gd name="connsiteY2" fmla="*/ 1044818 h 2089636"/>
              <a:gd name="connsiteX3" fmla="*/ 1044818 w 2089636"/>
              <a:gd name="connsiteY3" fmla="*/ 2089636 h 2089636"/>
              <a:gd name="connsiteX4" fmla="*/ 0 w 2089636"/>
              <a:gd name="connsiteY4" fmla="*/ 1044818 h 2089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636" h="2089636">
                <a:moveTo>
                  <a:pt x="0" y="1044818"/>
                </a:moveTo>
                <a:cubicBezTo>
                  <a:pt x="0" y="467781"/>
                  <a:pt x="467781" y="0"/>
                  <a:pt x="1044818" y="0"/>
                </a:cubicBezTo>
                <a:cubicBezTo>
                  <a:pt x="1621855" y="0"/>
                  <a:pt x="2089636" y="467781"/>
                  <a:pt x="2089636" y="1044818"/>
                </a:cubicBezTo>
                <a:cubicBezTo>
                  <a:pt x="2089636" y="1621855"/>
                  <a:pt x="1621855" y="2089636"/>
                  <a:pt x="1044818" y="2089636"/>
                </a:cubicBezTo>
                <a:cubicBezTo>
                  <a:pt x="467781" y="2089636"/>
                  <a:pt x="0" y="1621855"/>
                  <a:pt x="0" y="1044818"/>
                </a:cubicBezTo>
                <a:close/>
              </a:path>
            </a:pathLst>
          </a:custGeom>
          <a:solidFill>
            <a:srgbClr val="98D7CE"/>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306020" tIns="331420" rIns="306020" bIns="33142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rgbClr val="595959"/>
                </a:solidFill>
              </a:rPr>
              <a:t>Use of contextual information</a:t>
            </a:r>
          </a:p>
        </p:txBody>
      </p:sp>
      <p:sp>
        <p:nvSpPr>
          <p:cNvPr id="9" name="Freeform: Shape 8">
            <a:extLst>
              <a:ext uri="{FF2B5EF4-FFF2-40B4-BE49-F238E27FC236}">
                <a16:creationId xmlns:a16="http://schemas.microsoft.com/office/drawing/2014/main" id="{ED41D391-CFB4-4811-8F02-C1F270F33637}"/>
              </a:ext>
            </a:extLst>
          </p:cNvPr>
          <p:cNvSpPr/>
          <p:nvPr/>
        </p:nvSpPr>
        <p:spPr>
          <a:xfrm>
            <a:off x="2914230" y="2175200"/>
            <a:ext cx="2089636" cy="2089636"/>
          </a:xfrm>
          <a:custGeom>
            <a:avLst/>
            <a:gdLst>
              <a:gd name="connsiteX0" fmla="*/ 0 w 2089636"/>
              <a:gd name="connsiteY0" fmla="*/ 1044818 h 2089636"/>
              <a:gd name="connsiteX1" fmla="*/ 1044818 w 2089636"/>
              <a:gd name="connsiteY1" fmla="*/ 0 h 2089636"/>
              <a:gd name="connsiteX2" fmla="*/ 2089636 w 2089636"/>
              <a:gd name="connsiteY2" fmla="*/ 1044818 h 2089636"/>
              <a:gd name="connsiteX3" fmla="*/ 1044818 w 2089636"/>
              <a:gd name="connsiteY3" fmla="*/ 2089636 h 2089636"/>
              <a:gd name="connsiteX4" fmla="*/ 0 w 2089636"/>
              <a:gd name="connsiteY4" fmla="*/ 1044818 h 2089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636" h="2089636">
                <a:moveTo>
                  <a:pt x="0" y="1044818"/>
                </a:moveTo>
                <a:cubicBezTo>
                  <a:pt x="0" y="467781"/>
                  <a:pt x="467781" y="0"/>
                  <a:pt x="1044818" y="0"/>
                </a:cubicBezTo>
                <a:cubicBezTo>
                  <a:pt x="1621855" y="0"/>
                  <a:pt x="2089636" y="467781"/>
                  <a:pt x="2089636" y="1044818"/>
                </a:cubicBezTo>
                <a:cubicBezTo>
                  <a:pt x="2089636" y="1621855"/>
                  <a:pt x="1621855" y="2089636"/>
                  <a:pt x="1044818" y="2089636"/>
                </a:cubicBezTo>
                <a:cubicBezTo>
                  <a:pt x="467781" y="2089636"/>
                  <a:pt x="0" y="1621855"/>
                  <a:pt x="0" y="1044818"/>
                </a:cubicBezTo>
                <a:close/>
              </a:path>
            </a:pathLst>
          </a:custGeom>
          <a:solidFill>
            <a:srgbClr val="98D7CE"/>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306020" tIns="331420" rIns="306020" bIns="33142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rgbClr val="595959"/>
                </a:solidFill>
              </a:rPr>
              <a:t>Further data analysis</a:t>
            </a:r>
          </a:p>
        </p:txBody>
      </p:sp>
      <p:sp>
        <p:nvSpPr>
          <p:cNvPr id="11" name="caption start">
            <a:extLst>
              <a:ext uri="{FF2B5EF4-FFF2-40B4-BE49-F238E27FC236}">
                <a16:creationId xmlns:a16="http://schemas.microsoft.com/office/drawing/2014/main" id="{75F39073-18BA-4BB3-B1B4-5809F9A0B2E9}"/>
              </a:ext>
            </a:extLst>
          </p:cNvPr>
          <p:cNvSpPr txBox="1"/>
          <p:nvPr/>
        </p:nvSpPr>
        <p:spPr>
          <a:xfrm>
            <a:off x="8244553" y="568922"/>
            <a:ext cx="3642647" cy="956773"/>
          </a:xfrm>
          <a:prstGeom prst="rect">
            <a:avLst/>
          </a:prstGeom>
          <a:solidFill>
            <a:srgbClr val="CBEBE6"/>
          </a:solidFill>
        </p:spPr>
        <p:txBody>
          <a:bodyPr wrap="square" tIns="108000" bIns="108000" rtlCol="0">
            <a:spAutoFit/>
          </a:bodyPr>
          <a:lstStyle/>
          <a:p>
            <a:pPr algn="ctr"/>
            <a:r>
              <a:rPr lang="en-GB" sz="2400" dirty="0">
                <a:solidFill>
                  <a:srgbClr val="595959"/>
                </a:solidFill>
              </a:rPr>
              <a:t>Note: the sequence is </a:t>
            </a:r>
          </a:p>
          <a:p>
            <a:pPr algn="ctr"/>
            <a:r>
              <a:rPr lang="en-GB" sz="2400" b="1" dirty="0">
                <a:solidFill>
                  <a:srgbClr val="595959"/>
                </a:solidFill>
              </a:rPr>
              <a:t>not rigid</a:t>
            </a:r>
            <a:r>
              <a:rPr lang="en-GB" sz="2400" dirty="0">
                <a:solidFill>
                  <a:srgbClr val="595959"/>
                </a:solidFill>
              </a:rPr>
              <a:t>.</a:t>
            </a:r>
          </a:p>
        </p:txBody>
      </p:sp>
    </p:spTree>
    <p:custDataLst>
      <p:tags r:id="rId1"/>
    </p:custDataLst>
    <p:extLst>
      <p:ext uri="{BB962C8B-B14F-4D97-AF65-F5344CB8AC3E}">
        <p14:creationId xmlns:p14="http://schemas.microsoft.com/office/powerpoint/2010/main" val="414487714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Effect transition="in" filter="fade">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anim calcmode="lin" valueType="num">
                                      <p:cBhvr>
                                        <p:cTn id="50" dur="500" fill="hold"/>
                                        <p:tgtEl>
                                          <p:spTgt spid="11"/>
                                        </p:tgtEl>
                                        <p:attrNameLst>
                                          <p:attrName>ppt_x</p:attrName>
                                        </p:attrNameLst>
                                      </p:cBhvr>
                                      <p:tavLst>
                                        <p:tav tm="0">
                                          <p:val>
                                            <p:strVal val="#ppt_x"/>
                                          </p:val>
                                        </p:tav>
                                        <p:tav tm="100000">
                                          <p:val>
                                            <p:strVal val="#ppt_x"/>
                                          </p:val>
                                        </p:tav>
                                      </p:tavLst>
                                    </p:anim>
                                    <p:anim calcmode="lin" valueType="num">
                                      <p:cBhvr>
                                        <p:cTn id="51"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754959" cy="611122"/>
            <a:chOff x="-1235" y="-815"/>
            <a:chExt cx="10754959"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49" y="21482"/>
              <a:ext cx="10019575" cy="584775"/>
            </a:xfrm>
            <a:prstGeom prst="rect">
              <a:avLst/>
            </a:prstGeom>
            <a:noFill/>
          </p:spPr>
          <p:txBody>
            <a:bodyPr wrap="square">
              <a:spAutoFit/>
            </a:bodyPr>
            <a:lstStyle/>
            <a:p>
              <a:r>
                <a:rPr lang="en-US" sz="3200">
                  <a:solidFill>
                    <a:srgbClr val="595959"/>
                  </a:solidFill>
                </a:rPr>
                <a:t>D</a:t>
              </a:r>
              <a:r>
                <a:rPr lang="en-GB" sz="3200">
                  <a:solidFill>
                    <a:srgbClr val="595959"/>
                  </a:solidFill>
                </a:rPr>
                <a:t>ata interpretation </a:t>
              </a:r>
              <a:endParaRPr lang="en-GB" sz="3200" dirty="0">
                <a:solidFill>
                  <a:srgbClr val="595959"/>
                </a:solidFill>
              </a:endParaRP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grpSp>
        <p:nvGrpSpPr>
          <p:cNvPr id="10" name="Group 9">
            <a:extLst>
              <a:ext uri="{FF2B5EF4-FFF2-40B4-BE49-F238E27FC236}">
                <a16:creationId xmlns:a16="http://schemas.microsoft.com/office/drawing/2014/main" id="{6DD0DFF6-DBFE-479B-B0E5-D8F93F36AC36}"/>
              </a:ext>
            </a:extLst>
          </p:cNvPr>
          <p:cNvGrpSpPr/>
          <p:nvPr/>
        </p:nvGrpSpPr>
        <p:grpSpPr>
          <a:xfrm>
            <a:off x="1477950" y="799320"/>
            <a:ext cx="4521551" cy="5359344"/>
            <a:chOff x="2138721" y="618581"/>
            <a:chExt cx="4597200" cy="5590359"/>
          </a:xfrm>
        </p:grpSpPr>
        <p:sp>
          <p:nvSpPr>
            <p:cNvPr id="4" name="Freeform: Shape 3">
              <a:extLst>
                <a:ext uri="{FF2B5EF4-FFF2-40B4-BE49-F238E27FC236}">
                  <a16:creationId xmlns:a16="http://schemas.microsoft.com/office/drawing/2014/main" id="{7EE6D87A-9913-4712-A5FB-EAAB840F5397}"/>
                </a:ext>
              </a:extLst>
            </p:cNvPr>
            <p:cNvSpPr/>
            <p:nvPr/>
          </p:nvSpPr>
          <p:spPr>
            <a:xfrm>
              <a:off x="2138721" y="1611705"/>
              <a:ext cx="4597200" cy="4597235"/>
            </a:xfrm>
            <a:custGeom>
              <a:avLst/>
              <a:gdLst>
                <a:gd name="connsiteX0" fmla="*/ 0 w 4597200"/>
                <a:gd name="connsiteY0" fmla="*/ 2298618 h 4597235"/>
                <a:gd name="connsiteX1" fmla="*/ 2298600 w 4597200"/>
                <a:gd name="connsiteY1" fmla="*/ 0 h 4597235"/>
                <a:gd name="connsiteX2" fmla="*/ 4597200 w 4597200"/>
                <a:gd name="connsiteY2" fmla="*/ 2298618 h 4597235"/>
                <a:gd name="connsiteX3" fmla="*/ 2298600 w 4597200"/>
                <a:gd name="connsiteY3" fmla="*/ 4597236 h 4597235"/>
                <a:gd name="connsiteX4" fmla="*/ 0 w 4597200"/>
                <a:gd name="connsiteY4" fmla="*/ 2298618 h 4597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7200" h="4597235">
                  <a:moveTo>
                    <a:pt x="0" y="2298618"/>
                  </a:moveTo>
                  <a:cubicBezTo>
                    <a:pt x="0" y="1029126"/>
                    <a:pt x="1029118" y="0"/>
                    <a:pt x="2298600" y="0"/>
                  </a:cubicBezTo>
                  <a:cubicBezTo>
                    <a:pt x="3568082" y="0"/>
                    <a:pt x="4597200" y="1029126"/>
                    <a:pt x="4597200" y="2298618"/>
                  </a:cubicBezTo>
                  <a:cubicBezTo>
                    <a:pt x="4597200" y="3568110"/>
                    <a:pt x="3568082" y="4597236"/>
                    <a:pt x="2298600" y="4597236"/>
                  </a:cubicBezTo>
                  <a:cubicBezTo>
                    <a:pt x="1029118" y="4597236"/>
                    <a:pt x="0" y="3568110"/>
                    <a:pt x="0" y="2298618"/>
                  </a:cubicBezTo>
                  <a:close/>
                </a:path>
              </a:pathLst>
            </a:custGeom>
            <a:noFill/>
            <a:ln w="76200">
              <a:solidFill>
                <a:srgbClr val="31B09C"/>
              </a:solid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703724" tIns="703729" rIns="703724" bIns="703729" numCol="1" spcCol="1270" anchor="ctr" anchorCtr="0">
              <a:noAutofit/>
            </a:bodyPr>
            <a:lstStyle/>
            <a:p>
              <a:pPr marL="0" lvl="0" indent="0" algn="ctr" defTabSz="1066800">
                <a:spcBef>
                  <a:spcPct val="0"/>
                </a:spcBef>
                <a:buNone/>
              </a:pPr>
              <a:r>
                <a:rPr lang="en-GB" sz="2800" kern="1200" dirty="0">
                  <a:solidFill>
                    <a:srgbClr val="595959"/>
                  </a:solidFill>
                </a:rPr>
                <a:t>Data </a:t>
              </a:r>
            </a:p>
            <a:p>
              <a:pPr marL="0" lvl="0" indent="0" algn="ctr" defTabSz="1066800">
                <a:spcBef>
                  <a:spcPct val="0"/>
                </a:spcBef>
                <a:buNone/>
              </a:pPr>
              <a:r>
                <a:rPr lang="en-GB" sz="2800" kern="1200" dirty="0">
                  <a:solidFill>
                    <a:srgbClr val="595959"/>
                  </a:solidFill>
                </a:rPr>
                <a:t>interpretation</a:t>
              </a:r>
            </a:p>
            <a:p>
              <a:pPr marL="0" lvl="0" indent="0" algn="ctr" defTabSz="1066800">
                <a:spcBef>
                  <a:spcPct val="0"/>
                </a:spcBef>
                <a:buNone/>
              </a:pPr>
              <a:r>
                <a:rPr lang="en-GB" sz="2800" kern="1200" dirty="0">
                  <a:solidFill>
                    <a:srgbClr val="595959"/>
                  </a:solidFill>
                </a:rPr>
                <a:t>cycle</a:t>
              </a:r>
            </a:p>
          </p:txBody>
        </p:sp>
        <p:sp>
          <p:nvSpPr>
            <p:cNvPr id="5" name="Freeform: Shape 4">
              <a:extLst>
                <a:ext uri="{FF2B5EF4-FFF2-40B4-BE49-F238E27FC236}">
                  <a16:creationId xmlns:a16="http://schemas.microsoft.com/office/drawing/2014/main" id="{40EAE8B1-318B-414C-AA22-30806DC28915}"/>
                </a:ext>
              </a:extLst>
            </p:cNvPr>
            <p:cNvSpPr/>
            <p:nvPr/>
          </p:nvSpPr>
          <p:spPr>
            <a:xfrm>
              <a:off x="3392503" y="618581"/>
              <a:ext cx="2089636" cy="2089636"/>
            </a:xfrm>
            <a:custGeom>
              <a:avLst/>
              <a:gdLst>
                <a:gd name="connsiteX0" fmla="*/ 0 w 2089636"/>
                <a:gd name="connsiteY0" fmla="*/ 1044818 h 2089636"/>
                <a:gd name="connsiteX1" fmla="*/ 1044818 w 2089636"/>
                <a:gd name="connsiteY1" fmla="*/ 0 h 2089636"/>
                <a:gd name="connsiteX2" fmla="*/ 2089636 w 2089636"/>
                <a:gd name="connsiteY2" fmla="*/ 1044818 h 2089636"/>
                <a:gd name="connsiteX3" fmla="*/ 1044818 w 2089636"/>
                <a:gd name="connsiteY3" fmla="*/ 2089636 h 2089636"/>
                <a:gd name="connsiteX4" fmla="*/ 0 w 2089636"/>
                <a:gd name="connsiteY4" fmla="*/ 1044818 h 2089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636" h="2089636">
                  <a:moveTo>
                    <a:pt x="0" y="1044818"/>
                  </a:moveTo>
                  <a:cubicBezTo>
                    <a:pt x="0" y="467781"/>
                    <a:pt x="467781" y="0"/>
                    <a:pt x="1044818" y="0"/>
                  </a:cubicBezTo>
                  <a:cubicBezTo>
                    <a:pt x="1621855" y="0"/>
                    <a:pt x="2089636" y="467781"/>
                    <a:pt x="2089636" y="1044818"/>
                  </a:cubicBezTo>
                  <a:cubicBezTo>
                    <a:pt x="2089636" y="1621855"/>
                    <a:pt x="1621855" y="2089636"/>
                    <a:pt x="1044818" y="2089636"/>
                  </a:cubicBezTo>
                  <a:cubicBezTo>
                    <a:pt x="467781" y="2089636"/>
                    <a:pt x="0" y="1621855"/>
                    <a:pt x="0" y="1044818"/>
                  </a:cubicBezTo>
                  <a:close/>
                </a:path>
              </a:pathLst>
            </a:custGeom>
            <a:solidFill>
              <a:srgbClr val="98D7CE"/>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306020" tIns="331420" rIns="306020" bIns="33142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rgbClr val="595959"/>
                  </a:solidFill>
                </a:rPr>
                <a:t>Data review</a:t>
              </a:r>
            </a:p>
          </p:txBody>
        </p:sp>
      </p:grpSp>
      <p:sp>
        <p:nvSpPr>
          <p:cNvPr id="2" name="Rectangle 1">
            <a:extLst>
              <a:ext uri="{FF2B5EF4-FFF2-40B4-BE49-F238E27FC236}">
                <a16:creationId xmlns:a16="http://schemas.microsoft.com/office/drawing/2014/main" id="{135E31B5-EFE3-4A04-9A2B-DF903367A7BC}"/>
              </a:ext>
            </a:extLst>
          </p:cNvPr>
          <p:cNvSpPr/>
          <p:nvPr/>
        </p:nvSpPr>
        <p:spPr>
          <a:xfrm>
            <a:off x="8109284" y="1009220"/>
            <a:ext cx="3657600" cy="1438648"/>
          </a:xfrm>
          <a:prstGeom prst="rect">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595959"/>
                </a:solidFill>
              </a:rPr>
              <a:t>Formulate initial </a:t>
            </a:r>
          </a:p>
          <a:p>
            <a:pPr algn="ctr"/>
            <a:r>
              <a:rPr lang="en-US" sz="2400" dirty="0">
                <a:solidFill>
                  <a:srgbClr val="595959"/>
                </a:solidFill>
              </a:rPr>
              <a:t>hypotheses </a:t>
            </a:r>
            <a:br>
              <a:rPr lang="en-US" sz="2400" dirty="0">
                <a:solidFill>
                  <a:srgbClr val="595959"/>
                </a:solidFill>
              </a:rPr>
            </a:br>
            <a:r>
              <a:rPr lang="en-US" sz="2400" dirty="0">
                <a:solidFill>
                  <a:srgbClr val="595959"/>
                </a:solidFill>
              </a:rPr>
              <a:t>(</a:t>
            </a:r>
            <a:r>
              <a:rPr lang="en-US" sz="2400" b="1" dirty="0">
                <a:solidFill>
                  <a:srgbClr val="595959"/>
                </a:solidFill>
              </a:rPr>
              <a:t>potential </a:t>
            </a:r>
            <a:r>
              <a:rPr lang="en-US" sz="2400" dirty="0">
                <a:solidFill>
                  <a:srgbClr val="595959"/>
                </a:solidFill>
              </a:rPr>
              <a:t>explanations)</a:t>
            </a:r>
          </a:p>
        </p:txBody>
      </p:sp>
      <p:cxnSp>
        <p:nvCxnSpPr>
          <p:cNvPr id="12" name="Straight Arrow Connector 11">
            <a:extLst>
              <a:ext uri="{FF2B5EF4-FFF2-40B4-BE49-F238E27FC236}">
                <a16:creationId xmlns:a16="http://schemas.microsoft.com/office/drawing/2014/main" id="{6520237F-7F35-4091-8765-72EEA5547CD4}"/>
              </a:ext>
            </a:extLst>
          </p:cNvPr>
          <p:cNvCxnSpPr>
            <a:cxnSpLocks/>
          </p:cNvCxnSpPr>
          <p:nvPr/>
        </p:nvCxnSpPr>
        <p:spPr>
          <a:xfrm>
            <a:off x="4812888" y="1728544"/>
            <a:ext cx="3120348" cy="0"/>
          </a:xfrm>
          <a:prstGeom prst="straightConnector1">
            <a:avLst/>
          </a:prstGeom>
          <a:ln w="57150">
            <a:solidFill>
              <a:srgbClr val="31B09C"/>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74879993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up)">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754959" cy="611122"/>
            <a:chOff x="-1235" y="-815"/>
            <a:chExt cx="10754959"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49" y="21482"/>
              <a:ext cx="10019575" cy="584775"/>
            </a:xfrm>
            <a:prstGeom prst="rect">
              <a:avLst/>
            </a:prstGeom>
            <a:noFill/>
          </p:spPr>
          <p:txBody>
            <a:bodyPr wrap="square">
              <a:spAutoFit/>
            </a:bodyPr>
            <a:lstStyle/>
            <a:p>
              <a:r>
                <a:rPr lang="en-US" sz="3200" dirty="0">
                  <a:solidFill>
                    <a:srgbClr val="595959"/>
                  </a:solidFill>
                </a:rPr>
                <a:t>D</a:t>
              </a:r>
              <a:r>
                <a:rPr lang="en-GB" sz="3200" dirty="0" err="1">
                  <a:solidFill>
                    <a:srgbClr val="595959"/>
                  </a:solidFill>
                </a:rPr>
                <a:t>ata</a:t>
              </a:r>
              <a:r>
                <a:rPr lang="en-GB" sz="3200" dirty="0">
                  <a:solidFill>
                    <a:srgbClr val="595959"/>
                  </a:solidFill>
                </a:rPr>
                <a:t> interpretation: hypothesis definition </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grpSp>
        <p:nvGrpSpPr>
          <p:cNvPr id="10" name="Group 9">
            <a:extLst>
              <a:ext uri="{FF2B5EF4-FFF2-40B4-BE49-F238E27FC236}">
                <a16:creationId xmlns:a16="http://schemas.microsoft.com/office/drawing/2014/main" id="{6DD0DFF6-DBFE-479B-B0E5-D8F93F36AC36}"/>
              </a:ext>
            </a:extLst>
          </p:cNvPr>
          <p:cNvGrpSpPr/>
          <p:nvPr/>
        </p:nvGrpSpPr>
        <p:grpSpPr>
          <a:xfrm>
            <a:off x="1477950" y="799320"/>
            <a:ext cx="4521551" cy="5359344"/>
            <a:chOff x="2138721" y="618581"/>
            <a:chExt cx="4597200" cy="5590359"/>
          </a:xfrm>
        </p:grpSpPr>
        <p:sp>
          <p:nvSpPr>
            <p:cNvPr id="4" name="Freeform: Shape 3">
              <a:extLst>
                <a:ext uri="{FF2B5EF4-FFF2-40B4-BE49-F238E27FC236}">
                  <a16:creationId xmlns:a16="http://schemas.microsoft.com/office/drawing/2014/main" id="{7EE6D87A-9913-4712-A5FB-EAAB840F5397}"/>
                </a:ext>
              </a:extLst>
            </p:cNvPr>
            <p:cNvSpPr/>
            <p:nvPr/>
          </p:nvSpPr>
          <p:spPr>
            <a:xfrm>
              <a:off x="2138721" y="1611705"/>
              <a:ext cx="4597200" cy="4597235"/>
            </a:xfrm>
            <a:custGeom>
              <a:avLst/>
              <a:gdLst>
                <a:gd name="connsiteX0" fmla="*/ 0 w 4597200"/>
                <a:gd name="connsiteY0" fmla="*/ 2298618 h 4597235"/>
                <a:gd name="connsiteX1" fmla="*/ 2298600 w 4597200"/>
                <a:gd name="connsiteY1" fmla="*/ 0 h 4597235"/>
                <a:gd name="connsiteX2" fmla="*/ 4597200 w 4597200"/>
                <a:gd name="connsiteY2" fmla="*/ 2298618 h 4597235"/>
                <a:gd name="connsiteX3" fmla="*/ 2298600 w 4597200"/>
                <a:gd name="connsiteY3" fmla="*/ 4597236 h 4597235"/>
                <a:gd name="connsiteX4" fmla="*/ 0 w 4597200"/>
                <a:gd name="connsiteY4" fmla="*/ 2298618 h 4597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7200" h="4597235">
                  <a:moveTo>
                    <a:pt x="0" y="2298618"/>
                  </a:moveTo>
                  <a:cubicBezTo>
                    <a:pt x="0" y="1029126"/>
                    <a:pt x="1029118" y="0"/>
                    <a:pt x="2298600" y="0"/>
                  </a:cubicBezTo>
                  <a:cubicBezTo>
                    <a:pt x="3568082" y="0"/>
                    <a:pt x="4597200" y="1029126"/>
                    <a:pt x="4597200" y="2298618"/>
                  </a:cubicBezTo>
                  <a:cubicBezTo>
                    <a:pt x="4597200" y="3568110"/>
                    <a:pt x="3568082" y="4597236"/>
                    <a:pt x="2298600" y="4597236"/>
                  </a:cubicBezTo>
                  <a:cubicBezTo>
                    <a:pt x="1029118" y="4597236"/>
                    <a:pt x="0" y="3568110"/>
                    <a:pt x="0" y="2298618"/>
                  </a:cubicBezTo>
                  <a:close/>
                </a:path>
              </a:pathLst>
            </a:custGeom>
            <a:noFill/>
            <a:ln w="76200">
              <a:solidFill>
                <a:srgbClr val="31B09C"/>
              </a:solid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703724" tIns="703729" rIns="703724" bIns="703729" numCol="1" spcCol="1270" anchor="ctr" anchorCtr="0">
              <a:noAutofit/>
            </a:bodyPr>
            <a:lstStyle/>
            <a:p>
              <a:pPr marL="0" lvl="0" indent="0" algn="ctr" defTabSz="1066800">
                <a:spcBef>
                  <a:spcPct val="0"/>
                </a:spcBef>
                <a:buNone/>
              </a:pPr>
              <a:r>
                <a:rPr lang="en-GB" sz="2800" kern="1200" dirty="0">
                  <a:solidFill>
                    <a:srgbClr val="595959"/>
                  </a:solidFill>
                </a:rPr>
                <a:t>Data </a:t>
              </a:r>
            </a:p>
            <a:p>
              <a:pPr marL="0" lvl="0" indent="0" algn="ctr" defTabSz="1066800">
                <a:spcBef>
                  <a:spcPct val="0"/>
                </a:spcBef>
                <a:buNone/>
              </a:pPr>
              <a:r>
                <a:rPr lang="en-GB" sz="2800" kern="1200" dirty="0">
                  <a:solidFill>
                    <a:srgbClr val="595959"/>
                  </a:solidFill>
                </a:rPr>
                <a:t>interpretation</a:t>
              </a:r>
            </a:p>
            <a:p>
              <a:pPr marL="0" lvl="0" indent="0" algn="ctr" defTabSz="1066800">
                <a:spcBef>
                  <a:spcPct val="0"/>
                </a:spcBef>
                <a:buNone/>
              </a:pPr>
              <a:r>
                <a:rPr lang="en-GB" sz="2800" kern="1200" dirty="0">
                  <a:solidFill>
                    <a:srgbClr val="595959"/>
                  </a:solidFill>
                </a:rPr>
                <a:t>cycle</a:t>
              </a:r>
            </a:p>
          </p:txBody>
        </p:sp>
        <p:sp>
          <p:nvSpPr>
            <p:cNvPr id="5" name="Freeform: Shape 4">
              <a:extLst>
                <a:ext uri="{FF2B5EF4-FFF2-40B4-BE49-F238E27FC236}">
                  <a16:creationId xmlns:a16="http://schemas.microsoft.com/office/drawing/2014/main" id="{40EAE8B1-318B-414C-AA22-30806DC28915}"/>
                </a:ext>
              </a:extLst>
            </p:cNvPr>
            <p:cNvSpPr/>
            <p:nvPr/>
          </p:nvSpPr>
          <p:spPr>
            <a:xfrm>
              <a:off x="3392503" y="618581"/>
              <a:ext cx="2089636" cy="2089636"/>
            </a:xfrm>
            <a:custGeom>
              <a:avLst/>
              <a:gdLst>
                <a:gd name="connsiteX0" fmla="*/ 0 w 2089636"/>
                <a:gd name="connsiteY0" fmla="*/ 1044818 h 2089636"/>
                <a:gd name="connsiteX1" fmla="*/ 1044818 w 2089636"/>
                <a:gd name="connsiteY1" fmla="*/ 0 h 2089636"/>
                <a:gd name="connsiteX2" fmla="*/ 2089636 w 2089636"/>
                <a:gd name="connsiteY2" fmla="*/ 1044818 h 2089636"/>
                <a:gd name="connsiteX3" fmla="*/ 1044818 w 2089636"/>
                <a:gd name="connsiteY3" fmla="*/ 2089636 h 2089636"/>
                <a:gd name="connsiteX4" fmla="*/ 0 w 2089636"/>
                <a:gd name="connsiteY4" fmla="*/ 1044818 h 2089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636" h="2089636">
                  <a:moveTo>
                    <a:pt x="0" y="1044818"/>
                  </a:moveTo>
                  <a:cubicBezTo>
                    <a:pt x="0" y="467781"/>
                    <a:pt x="467781" y="0"/>
                    <a:pt x="1044818" y="0"/>
                  </a:cubicBezTo>
                  <a:cubicBezTo>
                    <a:pt x="1621855" y="0"/>
                    <a:pt x="2089636" y="467781"/>
                    <a:pt x="2089636" y="1044818"/>
                  </a:cubicBezTo>
                  <a:cubicBezTo>
                    <a:pt x="2089636" y="1621855"/>
                    <a:pt x="1621855" y="2089636"/>
                    <a:pt x="1044818" y="2089636"/>
                  </a:cubicBezTo>
                  <a:cubicBezTo>
                    <a:pt x="467781" y="2089636"/>
                    <a:pt x="0" y="1621855"/>
                    <a:pt x="0" y="1044818"/>
                  </a:cubicBezTo>
                  <a:close/>
                </a:path>
              </a:pathLst>
            </a:custGeom>
            <a:solidFill>
              <a:srgbClr val="98D7CE"/>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306020" tIns="331420" rIns="306020" bIns="33142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rgbClr val="595959"/>
                  </a:solidFill>
                </a:rPr>
                <a:t>Data review</a:t>
              </a:r>
            </a:p>
          </p:txBody>
        </p:sp>
      </p:grpSp>
      <p:sp>
        <p:nvSpPr>
          <p:cNvPr id="2" name="Rectangle 1">
            <a:extLst>
              <a:ext uri="{FF2B5EF4-FFF2-40B4-BE49-F238E27FC236}">
                <a16:creationId xmlns:a16="http://schemas.microsoft.com/office/drawing/2014/main" id="{135E31B5-EFE3-4A04-9A2B-DF903367A7BC}"/>
              </a:ext>
            </a:extLst>
          </p:cNvPr>
          <p:cNvSpPr/>
          <p:nvPr/>
        </p:nvSpPr>
        <p:spPr>
          <a:xfrm>
            <a:off x="8109284" y="1009220"/>
            <a:ext cx="3657600" cy="1438648"/>
          </a:xfrm>
          <a:prstGeom prst="rect">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595959"/>
                </a:solidFill>
              </a:rPr>
              <a:t>Formulate initial </a:t>
            </a:r>
          </a:p>
          <a:p>
            <a:pPr algn="ctr"/>
            <a:r>
              <a:rPr lang="en-US" sz="2400" dirty="0">
                <a:solidFill>
                  <a:srgbClr val="595959"/>
                </a:solidFill>
              </a:rPr>
              <a:t>hypotheses </a:t>
            </a:r>
            <a:br>
              <a:rPr lang="en-US" sz="2400" dirty="0">
                <a:solidFill>
                  <a:srgbClr val="595959"/>
                </a:solidFill>
              </a:rPr>
            </a:br>
            <a:r>
              <a:rPr lang="en-US" sz="2400" dirty="0">
                <a:solidFill>
                  <a:srgbClr val="595959"/>
                </a:solidFill>
              </a:rPr>
              <a:t>(</a:t>
            </a:r>
            <a:r>
              <a:rPr lang="en-US" sz="2400" b="1" dirty="0">
                <a:solidFill>
                  <a:srgbClr val="595959"/>
                </a:solidFill>
              </a:rPr>
              <a:t>potential </a:t>
            </a:r>
            <a:r>
              <a:rPr lang="en-US" sz="2400" dirty="0">
                <a:solidFill>
                  <a:srgbClr val="595959"/>
                </a:solidFill>
              </a:rPr>
              <a:t>explanations)</a:t>
            </a:r>
          </a:p>
        </p:txBody>
      </p:sp>
      <p:cxnSp>
        <p:nvCxnSpPr>
          <p:cNvPr id="12" name="Straight Arrow Connector 11">
            <a:extLst>
              <a:ext uri="{FF2B5EF4-FFF2-40B4-BE49-F238E27FC236}">
                <a16:creationId xmlns:a16="http://schemas.microsoft.com/office/drawing/2014/main" id="{6520237F-7F35-4091-8765-72EEA5547CD4}"/>
              </a:ext>
            </a:extLst>
          </p:cNvPr>
          <p:cNvCxnSpPr>
            <a:cxnSpLocks/>
          </p:cNvCxnSpPr>
          <p:nvPr/>
        </p:nvCxnSpPr>
        <p:spPr>
          <a:xfrm>
            <a:off x="4812888" y="1728544"/>
            <a:ext cx="3120348" cy="0"/>
          </a:xfrm>
          <a:prstGeom prst="straightConnector1">
            <a:avLst/>
          </a:prstGeom>
          <a:ln w="57150">
            <a:solidFill>
              <a:srgbClr val="31B09C"/>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153702B-A7F3-4F13-8FE4-7CA96B711D18}"/>
              </a:ext>
            </a:extLst>
          </p:cNvPr>
          <p:cNvSpPr/>
          <p:nvPr/>
        </p:nvSpPr>
        <p:spPr>
          <a:xfrm>
            <a:off x="8109284" y="2709675"/>
            <a:ext cx="3657600" cy="3903159"/>
          </a:xfrm>
          <a:prstGeom prst="rect">
            <a:avLst/>
          </a:prstGeom>
          <a:solidFill>
            <a:srgbClr val="DEEB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solidFill>
                <a:srgbClr val="595959"/>
              </a:solidFill>
            </a:endParaRPr>
          </a:p>
        </p:txBody>
      </p:sp>
      <p:pic>
        <p:nvPicPr>
          <p:cNvPr id="6" name="Picture 5">
            <a:extLst>
              <a:ext uri="{FF2B5EF4-FFF2-40B4-BE49-F238E27FC236}">
                <a16:creationId xmlns:a16="http://schemas.microsoft.com/office/drawing/2014/main" id="{196D5AFB-9621-4F6D-840D-2EAA6007B033}"/>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168248" y="2758438"/>
            <a:ext cx="450342" cy="342900"/>
          </a:xfrm>
          <a:prstGeom prst="rect">
            <a:avLst/>
          </a:prstGeom>
        </p:spPr>
      </p:pic>
      <p:sp>
        <p:nvSpPr>
          <p:cNvPr id="7" name="TextBox 6">
            <a:extLst>
              <a:ext uri="{FF2B5EF4-FFF2-40B4-BE49-F238E27FC236}">
                <a16:creationId xmlns:a16="http://schemas.microsoft.com/office/drawing/2014/main" id="{B847488F-DE12-4EF5-AEB0-630CEA590FB2}"/>
              </a:ext>
            </a:extLst>
          </p:cNvPr>
          <p:cNvSpPr txBox="1"/>
          <p:nvPr/>
        </p:nvSpPr>
        <p:spPr>
          <a:xfrm>
            <a:off x="8163340" y="2917090"/>
            <a:ext cx="3550535" cy="3570208"/>
          </a:xfrm>
          <a:prstGeom prst="rect">
            <a:avLst/>
          </a:prstGeom>
          <a:noFill/>
        </p:spPr>
        <p:txBody>
          <a:bodyPr wrap="square" rtlCol="0">
            <a:spAutoFit/>
          </a:bodyPr>
          <a:lstStyle/>
          <a:p>
            <a:pPr algn="ctr">
              <a:spcAft>
                <a:spcPts val="1200"/>
              </a:spcAft>
            </a:pPr>
            <a:r>
              <a:rPr lang="en-GB" sz="2400" dirty="0">
                <a:solidFill>
                  <a:srgbClr val="595959"/>
                </a:solidFill>
              </a:rPr>
              <a:t>A hypothesis is “a supposition or proposed explanation made on the basis of limited evidence as a starting point for further investigation … a basis for reasoning” </a:t>
            </a:r>
          </a:p>
          <a:p>
            <a:pPr algn="ctr"/>
            <a:r>
              <a:rPr lang="en-GB" sz="2400" i="1" dirty="0">
                <a:solidFill>
                  <a:srgbClr val="595959"/>
                </a:solidFill>
              </a:rPr>
              <a:t>Oxford English Dictionary</a:t>
            </a:r>
            <a:endParaRPr lang="en-GB" sz="2400" dirty="0"/>
          </a:p>
        </p:txBody>
      </p:sp>
      <p:pic>
        <p:nvPicPr>
          <p:cNvPr id="9" name="Picture 8">
            <a:extLst>
              <a:ext uri="{FF2B5EF4-FFF2-40B4-BE49-F238E27FC236}">
                <a16:creationId xmlns:a16="http://schemas.microsoft.com/office/drawing/2014/main" id="{6A4744EF-7F09-468F-A148-6E7BCE882BB3}"/>
              </a:ext>
            </a:extLst>
          </p:cNvPr>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248781" y="6228286"/>
            <a:ext cx="450342" cy="342900"/>
          </a:xfrm>
          <a:prstGeom prst="rect">
            <a:avLst/>
          </a:prstGeom>
        </p:spPr>
      </p:pic>
    </p:spTree>
    <p:custDataLst>
      <p:tags r:id="rId1"/>
    </p:custDataLst>
    <p:extLst>
      <p:ext uri="{BB962C8B-B14F-4D97-AF65-F5344CB8AC3E}">
        <p14:creationId xmlns:p14="http://schemas.microsoft.com/office/powerpoint/2010/main" val="61798718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754959" cy="611122"/>
            <a:chOff x="-1235" y="-815"/>
            <a:chExt cx="10754959"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49" y="21482"/>
              <a:ext cx="10019575" cy="584775"/>
            </a:xfrm>
            <a:prstGeom prst="rect">
              <a:avLst/>
            </a:prstGeom>
            <a:noFill/>
          </p:spPr>
          <p:txBody>
            <a:bodyPr wrap="square">
              <a:spAutoFit/>
            </a:bodyPr>
            <a:lstStyle/>
            <a:p>
              <a:r>
                <a:rPr lang="en-US" sz="3200">
                  <a:solidFill>
                    <a:srgbClr val="595959"/>
                  </a:solidFill>
                </a:rPr>
                <a:t>D</a:t>
              </a:r>
              <a:r>
                <a:rPr lang="en-GB" sz="3200">
                  <a:solidFill>
                    <a:srgbClr val="595959"/>
                  </a:solidFill>
                </a:rPr>
                <a:t>ata interpretation </a:t>
              </a:r>
              <a:endParaRPr lang="en-GB" sz="3200" dirty="0">
                <a:solidFill>
                  <a:srgbClr val="595959"/>
                </a:solidFill>
              </a:endParaRP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grpSp>
        <p:nvGrpSpPr>
          <p:cNvPr id="10" name="Cycle group">
            <a:extLst>
              <a:ext uri="{FF2B5EF4-FFF2-40B4-BE49-F238E27FC236}">
                <a16:creationId xmlns:a16="http://schemas.microsoft.com/office/drawing/2014/main" id="{6DD0DFF6-DBFE-479B-B0E5-D8F93F36AC36}"/>
              </a:ext>
            </a:extLst>
          </p:cNvPr>
          <p:cNvGrpSpPr/>
          <p:nvPr/>
        </p:nvGrpSpPr>
        <p:grpSpPr>
          <a:xfrm>
            <a:off x="1477950" y="799320"/>
            <a:ext cx="4521551" cy="5359344"/>
            <a:chOff x="2138721" y="618581"/>
            <a:chExt cx="4597200" cy="5590359"/>
          </a:xfrm>
        </p:grpSpPr>
        <p:sp>
          <p:nvSpPr>
            <p:cNvPr id="4" name="circle">
              <a:extLst>
                <a:ext uri="{FF2B5EF4-FFF2-40B4-BE49-F238E27FC236}">
                  <a16:creationId xmlns:a16="http://schemas.microsoft.com/office/drawing/2014/main" id="{7EE6D87A-9913-4712-A5FB-EAAB840F5397}"/>
                </a:ext>
              </a:extLst>
            </p:cNvPr>
            <p:cNvSpPr/>
            <p:nvPr/>
          </p:nvSpPr>
          <p:spPr>
            <a:xfrm>
              <a:off x="2138721" y="1611705"/>
              <a:ext cx="4597200" cy="4597235"/>
            </a:xfrm>
            <a:custGeom>
              <a:avLst/>
              <a:gdLst>
                <a:gd name="connsiteX0" fmla="*/ 0 w 4597200"/>
                <a:gd name="connsiteY0" fmla="*/ 2298618 h 4597235"/>
                <a:gd name="connsiteX1" fmla="*/ 2298600 w 4597200"/>
                <a:gd name="connsiteY1" fmla="*/ 0 h 4597235"/>
                <a:gd name="connsiteX2" fmla="*/ 4597200 w 4597200"/>
                <a:gd name="connsiteY2" fmla="*/ 2298618 h 4597235"/>
                <a:gd name="connsiteX3" fmla="*/ 2298600 w 4597200"/>
                <a:gd name="connsiteY3" fmla="*/ 4597236 h 4597235"/>
                <a:gd name="connsiteX4" fmla="*/ 0 w 4597200"/>
                <a:gd name="connsiteY4" fmla="*/ 2298618 h 4597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7200" h="4597235">
                  <a:moveTo>
                    <a:pt x="0" y="2298618"/>
                  </a:moveTo>
                  <a:cubicBezTo>
                    <a:pt x="0" y="1029126"/>
                    <a:pt x="1029118" y="0"/>
                    <a:pt x="2298600" y="0"/>
                  </a:cubicBezTo>
                  <a:cubicBezTo>
                    <a:pt x="3568082" y="0"/>
                    <a:pt x="4597200" y="1029126"/>
                    <a:pt x="4597200" y="2298618"/>
                  </a:cubicBezTo>
                  <a:cubicBezTo>
                    <a:pt x="4597200" y="3568110"/>
                    <a:pt x="3568082" y="4597236"/>
                    <a:pt x="2298600" y="4597236"/>
                  </a:cubicBezTo>
                  <a:cubicBezTo>
                    <a:pt x="1029118" y="4597236"/>
                    <a:pt x="0" y="3568110"/>
                    <a:pt x="0" y="2298618"/>
                  </a:cubicBezTo>
                  <a:close/>
                </a:path>
              </a:pathLst>
            </a:custGeom>
            <a:noFill/>
            <a:ln w="76200">
              <a:solidFill>
                <a:srgbClr val="31B09C"/>
              </a:solid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703724" tIns="703729" rIns="703724" bIns="703729" numCol="1" spcCol="1270" anchor="ctr" anchorCtr="0">
              <a:noAutofit/>
            </a:bodyPr>
            <a:lstStyle/>
            <a:p>
              <a:pPr marL="0" lvl="0" indent="0" algn="ctr" defTabSz="1066800">
                <a:spcBef>
                  <a:spcPct val="0"/>
                </a:spcBef>
                <a:buNone/>
              </a:pPr>
              <a:r>
                <a:rPr lang="en-GB" sz="2800" kern="1200" dirty="0">
                  <a:solidFill>
                    <a:srgbClr val="595959"/>
                  </a:solidFill>
                </a:rPr>
                <a:t>Data </a:t>
              </a:r>
            </a:p>
            <a:p>
              <a:pPr marL="0" lvl="0" indent="0" algn="ctr" defTabSz="1066800">
                <a:spcBef>
                  <a:spcPct val="0"/>
                </a:spcBef>
                <a:buNone/>
              </a:pPr>
              <a:r>
                <a:rPr lang="en-GB" sz="2800" kern="1200" dirty="0">
                  <a:solidFill>
                    <a:srgbClr val="595959"/>
                  </a:solidFill>
                </a:rPr>
                <a:t>interpretation</a:t>
              </a:r>
            </a:p>
            <a:p>
              <a:pPr marL="0" lvl="0" indent="0" algn="ctr" defTabSz="1066800">
                <a:spcBef>
                  <a:spcPct val="0"/>
                </a:spcBef>
                <a:buNone/>
              </a:pPr>
              <a:r>
                <a:rPr lang="en-GB" sz="2800" kern="1200" dirty="0">
                  <a:solidFill>
                    <a:srgbClr val="595959"/>
                  </a:solidFill>
                </a:rPr>
                <a:t>cycle</a:t>
              </a:r>
            </a:p>
          </p:txBody>
        </p:sp>
        <p:sp>
          <p:nvSpPr>
            <p:cNvPr id="5" name="01 Data review">
              <a:extLst>
                <a:ext uri="{FF2B5EF4-FFF2-40B4-BE49-F238E27FC236}">
                  <a16:creationId xmlns:a16="http://schemas.microsoft.com/office/drawing/2014/main" id="{40EAE8B1-318B-414C-AA22-30806DC28915}"/>
                </a:ext>
              </a:extLst>
            </p:cNvPr>
            <p:cNvSpPr/>
            <p:nvPr/>
          </p:nvSpPr>
          <p:spPr>
            <a:xfrm>
              <a:off x="3392503" y="618581"/>
              <a:ext cx="2089636" cy="2089636"/>
            </a:xfrm>
            <a:custGeom>
              <a:avLst/>
              <a:gdLst>
                <a:gd name="connsiteX0" fmla="*/ 0 w 2089636"/>
                <a:gd name="connsiteY0" fmla="*/ 1044818 h 2089636"/>
                <a:gd name="connsiteX1" fmla="*/ 1044818 w 2089636"/>
                <a:gd name="connsiteY1" fmla="*/ 0 h 2089636"/>
                <a:gd name="connsiteX2" fmla="*/ 2089636 w 2089636"/>
                <a:gd name="connsiteY2" fmla="*/ 1044818 h 2089636"/>
                <a:gd name="connsiteX3" fmla="*/ 1044818 w 2089636"/>
                <a:gd name="connsiteY3" fmla="*/ 2089636 h 2089636"/>
                <a:gd name="connsiteX4" fmla="*/ 0 w 2089636"/>
                <a:gd name="connsiteY4" fmla="*/ 1044818 h 2089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636" h="2089636">
                  <a:moveTo>
                    <a:pt x="0" y="1044818"/>
                  </a:moveTo>
                  <a:cubicBezTo>
                    <a:pt x="0" y="467781"/>
                    <a:pt x="467781" y="0"/>
                    <a:pt x="1044818" y="0"/>
                  </a:cubicBezTo>
                  <a:cubicBezTo>
                    <a:pt x="1621855" y="0"/>
                    <a:pt x="2089636" y="467781"/>
                    <a:pt x="2089636" y="1044818"/>
                  </a:cubicBezTo>
                  <a:cubicBezTo>
                    <a:pt x="2089636" y="1621855"/>
                    <a:pt x="1621855" y="2089636"/>
                    <a:pt x="1044818" y="2089636"/>
                  </a:cubicBezTo>
                  <a:cubicBezTo>
                    <a:pt x="467781" y="2089636"/>
                    <a:pt x="0" y="1621855"/>
                    <a:pt x="0" y="1044818"/>
                  </a:cubicBezTo>
                  <a:close/>
                </a:path>
              </a:pathLst>
            </a:custGeom>
            <a:solidFill>
              <a:srgbClr val="98D7CE"/>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306020" tIns="331420" rIns="306020" bIns="33142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rgbClr val="595959"/>
                  </a:solidFill>
                </a:rPr>
                <a:t>Data review</a:t>
              </a:r>
            </a:p>
          </p:txBody>
        </p:sp>
      </p:grpSp>
      <p:sp>
        <p:nvSpPr>
          <p:cNvPr id="23" name="02 contextual" hidden="1">
            <a:extLst>
              <a:ext uri="{FF2B5EF4-FFF2-40B4-BE49-F238E27FC236}">
                <a16:creationId xmlns:a16="http://schemas.microsoft.com/office/drawing/2014/main" id="{EBE3CADF-0312-421D-8D47-E537F126DE8C}"/>
              </a:ext>
            </a:extLst>
          </p:cNvPr>
          <p:cNvSpPr/>
          <p:nvPr/>
        </p:nvSpPr>
        <p:spPr>
          <a:xfrm>
            <a:off x="4876382" y="2197028"/>
            <a:ext cx="2089636" cy="2089636"/>
          </a:xfrm>
          <a:custGeom>
            <a:avLst/>
            <a:gdLst>
              <a:gd name="connsiteX0" fmla="*/ 0 w 2089636"/>
              <a:gd name="connsiteY0" fmla="*/ 1044818 h 2089636"/>
              <a:gd name="connsiteX1" fmla="*/ 1044818 w 2089636"/>
              <a:gd name="connsiteY1" fmla="*/ 0 h 2089636"/>
              <a:gd name="connsiteX2" fmla="*/ 2089636 w 2089636"/>
              <a:gd name="connsiteY2" fmla="*/ 1044818 h 2089636"/>
              <a:gd name="connsiteX3" fmla="*/ 1044818 w 2089636"/>
              <a:gd name="connsiteY3" fmla="*/ 2089636 h 2089636"/>
              <a:gd name="connsiteX4" fmla="*/ 0 w 2089636"/>
              <a:gd name="connsiteY4" fmla="*/ 1044818 h 2089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636" h="2089636">
                <a:moveTo>
                  <a:pt x="0" y="1044818"/>
                </a:moveTo>
                <a:cubicBezTo>
                  <a:pt x="0" y="467781"/>
                  <a:pt x="467781" y="0"/>
                  <a:pt x="1044818" y="0"/>
                </a:cubicBezTo>
                <a:cubicBezTo>
                  <a:pt x="1621855" y="0"/>
                  <a:pt x="2089636" y="467781"/>
                  <a:pt x="2089636" y="1044818"/>
                </a:cubicBezTo>
                <a:cubicBezTo>
                  <a:pt x="2089636" y="1621855"/>
                  <a:pt x="1621855" y="2089636"/>
                  <a:pt x="1044818" y="2089636"/>
                </a:cubicBezTo>
                <a:cubicBezTo>
                  <a:pt x="467781" y="2089636"/>
                  <a:pt x="0" y="1621855"/>
                  <a:pt x="0" y="1044818"/>
                </a:cubicBezTo>
                <a:close/>
              </a:path>
            </a:pathLst>
          </a:custGeom>
          <a:solidFill>
            <a:srgbClr val="98D7CE"/>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306020" tIns="331420" rIns="306020" bIns="33142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rgbClr val="595959"/>
                </a:solidFill>
              </a:rPr>
              <a:t>Use of contextual information</a:t>
            </a:r>
          </a:p>
        </p:txBody>
      </p:sp>
      <p:sp>
        <p:nvSpPr>
          <p:cNvPr id="18" name="03 data triangulation" hidden="1">
            <a:extLst>
              <a:ext uri="{FF2B5EF4-FFF2-40B4-BE49-F238E27FC236}">
                <a16:creationId xmlns:a16="http://schemas.microsoft.com/office/drawing/2014/main" id="{53A91BAC-6F28-47C1-8720-93BE37AB9FE5}"/>
              </a:ext>
            </a:extLst>
          </p:cNvPr>
          <p:cNvSpPr/>
          <p:nvPr/>
        </p:nvSpPr>
        <p:spPr>
          <a:xfrm>
            <a:off x="4073109" y="4695658"/>
            <a:ext cx="2089636" cy="2089636"/>
          </a:xfrm>
          <a:custGeom>
            <a:avLst/>
            <a:gdLst>
              <a:gd name="connsiteX0" fmla="*/ 0 w 2089636"/>
              <a:gd name="connsiteY0" fmla="*/ 1044818 h 2089636"/>
              <a:gd name="connsiteX1" fmla="*/ 1044818 w 2089636"/>
              <a:gd name="connsiteY1" fmla="*/ 0 h 2089636"/>
              <a:gd name="connsiteX2" fmla="*/ 2089636 w 2089636"/>
              <a:gd name="connsiteY2" fmla="*/ 1044818 h 2089636"/>
              <a:gd name="connsiteX3" fmla="*/ 1044818 w 2089636"/>
              <a:gd name="connsiteY3" fmla="*/ 2089636 h 2089636"/>
              <a:gd name="connsiteX4" fmla="*/ 0 w 2089636"/>
              <a:gd name="connsiteY4" fmla="*/ 1044818 h 2089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636" h="2089636">
                <a:moveTo>
                  <a:pt x="0" y="1044818"/>
                </a:moveTo>
                <a:cubicBezTo>
                  <a:pt x="0" y="467781"/>
                  <a:pt x="467781" y="0"/>
                  <a:pt x="1044818" y="0"/>
                </a:cubicBezTo>
                <a:cubicBezTo>
                  <a:pt x="1621855" y="0"/>
                  <a:pt x="2089636" y="467781"/>
                  <a:pt x="2089636" y="1044818"/>
                </a:cubicBezTo>
                <a:cubicBezTo>
                  <a:pt x="2089636" y="1621855"/>
                  <a:pt x="1621855" y="2089636"/>
                  <a:pt x="1044818" y="2089636"/>
                </a:cubicBezTo>
                <a:cubicBezTo>
                  <a:pt x="467781" y="2089636"/>
                  <a:pt x="0" y="1621855"/>
                  <a:pt x="0" y="1044818"/>
                </a:cubicBezTo>
                <a:close/>
              </a:path>
            </a:pathLst>
          </a:custGeom>
          <a:solidFill>
            <a:srgbClr val="98D7CE"/>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306020" tIns="331420" rIns="306020" bIns="33142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rgbClr val="595959"/>
                </a:solidFill>
              </a:rPr>
              <a:t>Data triangulation</a:t>
            </a:r>
          </a:p>
        </p:txBody>
      </p:sp>
      <p:sp>
        <p:nvSpPr>
          <p:cNvPr id="22" name="04 consultation with experts" hidden="1">
            <a:extLst>
              <a:ext uri="{FF2B5EF4-FFF2-40B4-BE49-F238E27FC236}">
                <a16:creationId xmlns:a16="http://schemas.microsoft.com/office/drawing/2014/main" id="{71A92197-FA2F-4F13-A5FE-6F9A12F43D12}"/>
              </a:ext>
            </a:extLst>
          </p:cNvPr>
          <p:cNvSpPr/>
          <p:nvPr/>
        </p:nvSpPr>
        <p:spPr>
          <a:xfrm>
            <a:off x="1180900" y="4695658"/>
            <a:ext cx="2089636" cy="2089636"/>
          </a:xfrm>
          <a:custGeom>
            <a:avLst/>
            <a:gdLst>
              <a:gd name="connsiteX0" fmla="*/ 0 w 2089636"/>
              <a:gd name="connsiteY0" fmla="*/ 1044818 h 2089636"/>
              <a:gd name="connsiteX1" fmla="*/ 1044818 w 2089636"/>
              <a:gd name="connsiteY1" fmla="*/ 0 h 2089636"/>
              <a:gd name="connsiteX2" fmla="*/ 2089636 w 2089636"/>
              <a:gd name="connsiteY2" fmla="*/ 1044818 h 2089636"/>
              <a:gd name="connsiteX3" fmla="*/ 1044818 w 2089636"/>
              <a:gd name="connsiteY3" fmla="*/ 2089636 h 2089636"/>
              <a:gd name="connsiteX4" fmla="*/ 0 w 2089636"/>
              <a:gd name="connsiteY4" fmla="*/ 1044818 h 2089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636" h="2089636">
                <a:moveTo>
                  <a:pt x="0" y="1044818"/>
                </a:moveTo>
                <a:cubicBezTo>
                  <a:pt x="0" y="467781"/>
                  <a:pt x="467781" y="0"/>
                  <a:pt x="1044818" y="0"/>
                </a:cubicBezTo>
                <a:cubicBezTo>
                  <a:pt x="1621855" y="0"/>
                  <a:pt x="2089636" y="467781"/>
                  <a:pt x="2089636" y="1044818"/>
                </a:cubicBezTo>
                <a:cubicBezTo>
                  <a:pt x="2089636" y="1621855"/>
                  <a:pt x="1621855" y="2089636"/>
                  <a:pt x="1044818" y="2089636"/>
                </a:cubicBezTo>
                <a:cubicBezTo>
                  <a:pt x="467781" y="2089636"/>
                  <a:pt x="0" y="1621855"/>
                  <a:pt x="0" y="1044818"/>
                </a:cubicBezTo>
                <a:close/>
              </a:path>
            </a:pathLst>
          </a:custGeom>
          <a:solidFill>
            <a:srgbClr val="98D7CE"/>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306020" tIns="331420" rIns="306020" bIns="33142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rgbClr val="595959"/>
                </a:solidFill>
              </a:rPr>
              <a:t>Consultation with experts</a:t>
            </a:r>
          </a:p>
        </p:txBody>
      </p:sp>
      <p:sp>
        <p:nvSpPr>
          <p:cNvPr id="24" name="05 further data analysis" hidden="1">
            <a:extLst>
              <a:ext uri="{FF2B5EF4-FFF2-40B4-BE49-F238E27FC236}">
                <a16:creationId xmlns:a16="http://schemas.microsoft.com/office/drawing/2014/main" id="{5B1F3D3C-978C-4FD7-AA17-87409AD3CC29}"/>
              </a:ext>
            </a:extLst>
          </p:cNvPr>
          <p:cNvSpPr/>
          <p:nvPr/>
        </p:nvSpPr>
        <p:spPr>
          <a:xfrm>
            <a:off x="440830" y="2197028"/>
            <a:ext cx="2089636" cy="2089636"/>
          </a:xfrm>
          <a:custGeom>
            <a:avLst/>
            <a:gdLst>
              <a:gd name="connsiteX0" fmla="*/ 0 w 2089636"/>
              <a:gd name="connsiteY0" fmla="*/ 1044818 h 2089636"/>
              <a:gd name="connsiteX1" fmla="*/ 1044818 w 2089636"/>
              <a:gd name="connsiteY1" fmla="*/ 0 h 2089636"/>
              <a:gd name="connsiteX2" fmla="*/ 2089636 w 2089636"/>
              <a:gd name="connsiteY2" fmla="*/ 1044818 h 2089636"/>
              <a:gd name="connsiteX3" fmla="*/ 1044818 w 2089636"/>
              <a:gd name="connsiteY3" fmla="*/ 2089636 h 2089636"/>
              <a:gd name="connsiteX4" fmla="*/ 0 w 2089636"/>
              <a:gd name="connsiteY4" fmla="*/ 1044818 h 2089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636" h="2089636">
                <a:moveTo>
                  <a:pt x="0" y="1044818"/>
                </a:moveTo>
                <a:cubicBezTo>
                  <a:pt x="0" y="467781"/>
                  <a:pt x="467781" y="0"/>
                  <a:pt x="1044818" y="0"/>
                </a:cubicBezTo>
                <a:cubicBezTo>
                  <a:pt x="1621855" y="0"/>
                  <a:pt x="2089636" y="467781"/>
                  <a:pt x="2089636" y="1044818"/>
                </a:cubicBezTo>
                <a:cubicBezTo>
                  <a:pt x="2089636" y="1621855"/>
                  <a:pt x="1621855" y="2089636"/>
                  <a:pt x="1044818" y="2089636"/>
                </a:cubicBezTo>
                <a:cubicBezTo>
                  <a:pt x="467781" y="2089636"/>
                  <a:pt x="0" y="1621855"/>
                  <a:pt x="0" y="1044818"/>
                </a:cubicBezTo>
                <a:close/>
              </a:path>
            </a:pathLst>
          </a:custGeom>
          <a:solidFill>
            <a:srgbClr val="98D7CE"/>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306020" tIns="331420" rIns="306020" bIns="33142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rgbClr val="595959"/>
                </a:solidFill>
              </a:rPr>
              <a:t>Further data analysis</a:t>
            </a:r>
          </a:p>
        </p:txBody>
      </p:sp>
      <p:cxnSp>
        <p:nvCxnSpPr>
          <p:cNvPr id="12" name="arrow1">
            <a:extLst>
              <a:ext uri="{FF2B5EF4-FFF2-40B4-BE49-F238E27FC236}">
                <a16:creationId xmlns:a16="http://schemas.microsoft.com/office/drawing/2014/main" id="{6520237F-7F35-4091-8765-72EEA5547CD4}"/>
              </a:ext>
            </a:extLst>
          </p:cNvPr>
          <p:cNvCxnSpPr>
            <a:cxnSpLocks/>
          </p:cNvCxnSpPr>
          <p:nvPr/>
        </p:nvCxnSpPr>
        <p:spPr>
          <a:xfrm>
            <a:off x="4812888" y="1728544"/>
            <a:ext cx="3120348" cy="0"/>
          </a:xfrm>
          <a:prstGeom prst="straightConnector1">
            <a:avLst/>
          </a:prstGeom>
          <a:ln w="57150">
            <a:solidFill>
              <a:srgbClr val="31B09C"/>
            </a:solidFill>
            <a:tailEnd type="triangle"/>
          </a:ln>
        </p:spPr>
        <p:style>
          <a:lnRef idx="1">
            <a:schemeClr val="accent1"/>
          </a:lnRef>
          <a:fillRef idx="0">
            <a:schemeClr val="accent1"/>
          </a:fillRef>
          <a:effectRef idx="0">
            <a:schemeClr val="accent1"/>
          </a:effectRef>
          <a:fontRef idx="minor">
            <a:schemeClr val="tx1"/>
          </a:fontRef>
        </p:style>
      </p:cxnSp>
      <p:sp>
        <p:nvSpPr>
          <p:cNvPr id="2" name="textBox1">
            <a:extLst>
              <a:ext uri="{FF2B5EF4-FFF2-40B4-BE49-F238E27FC236}">
                <a16:creationId xmlns:a16="http://schemas.microsoft.com/office/drawing/2014/main" id="{135E31B5-EFE3-4A04-9A2B-DF903367A7BC}"/>
              </a:ext>
            </a:extLst>
          </p:cNvPr>
          <p:cNvSpPr/>
          <p:nvPr/>
        </p:nvSpPr>
        <p:spPr>
          <a:xfrm>
            <a:off x="8109284" y="1009220"/>
            <a:ext cx="3657600" cy="1438648"/>
          </a:xfrm>
          <a:prstGeom prst="rect">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595959"/>
                </a:solidFill>
              </a:rPr>
              <a:t>Formulate initial </a:t>
            </a:r>
          </a:p>
          <a:p>
            <a:pPr algn="ctr"/>
            <a:r>
              <a:rPr lang="en-US" sz="2400" dirty="0">
                <a:solidFill>
                  <a:srgbClr val="595959"/>
                </a:solidFill>
              </a:rPr>
              <a:t>hypotheses </a:t>
            </a:r>
            <a:br>
              <a:rPr lang="en-US" sz="2400" dirty="0">
                <a:solidFill>
                  <a:srgbClr val="595959"/>
                </a:solidFill>
              </a:rPr>
            </a:br>
            <a:r>
              <a:rPr lang="en-US" sz="2400" dirty="0">
                <a:solidFill>
                  <a:srgbClr val="595959"/>
                </a:solidFill>
              </a:rPr>
              <a:t>(</a:t>
            </a:r>
            <a:r>
              <a:rPr lang="en-US" sz="2400" b="1" dirty="0">
                <a:solidFill>
                  <a:srgbClr val="595959"/>
                </a:solidFill>
              </a:rPr>
              <a:t>potential </a:t>
            </a:r>
            <a:r>
              <a:rPr lang="en-US" sz="2400" dirty="0">
                <a:solidFill>
                  <a:srgbClr val="595959"/>
                </a:solidFill>
              </a:rPr>
              <a:t>explanations)</a:t>
            </a:r>
          </a:p>
        </p:txBody>
      </p:sp>
      <p:sp>
        <p:nvSpPr>
          <p:cNvPr id="13" name="textBox2">
            <a:extLst>
              <a:ext uri="{FF2B5EF4-FFF2-40B4-BE49-F238E27FC236}">
                <a16:creationId xmlns:a16="http://schemas.microsoft.com/office/drawing/2014/main" id="{0619B308-B2C5-49AE-A772-0A1D2FAB1410}"/>
              </a:ext>
            </a:extLst>
          </p:cNvPr>
          <p:cNvSpPr/>
          <p:nvPr/>
        </p:nvSpPr>
        <p:spPr>
          <a:xfrm>
            <a:off x="8137481" y="3344400"/>
            <a:ext cx="3657600" cy="2080800"/>
          </a:xfrm>
          <a:prstGeom prst="rect">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595959"/>
                </a:solidFill>
              </a:rPr>
              <a:t>Confirm or discard </a:t>
            </a:r>
          </a:p>
          <a:p>
            <a:pPr algn="ctr">
              <a:spcAft>
                <a:spcPts val="1200"/>
              </a:spcAft>
            </a:pPr>
            <a:r>
              <a:rPr lang="en-US" sz="2400" dirty="0">
                <a:solidFill>
                  <a:srgbClr val="595959"/>
                </a:solidFill>
              </a:rPr>
              <a:t>initial hypotheses</a:t>
            </a:r>
          </a:p>
          <a:p>
            <a:pPr algn="ctr"/>
            <a:r>
              <a:rPr lang="en-US" sz="2400" dirty="0">
                <a:solidFill>
                  <a:srgbClr val="595959"/>
                </a:solidFill>
              </a:rPr>
              <a:t>Consider alternative hypotheses</a:t>
            </a:r>
          </a:p>
        </p:txBody>
      </p:sp>
      <p:cxnSp>
        <p:nvCxnSpPr>
          <p:cNvPr id="28" name="arrow2">
            <a:extLst>
              <a:ext uri="{FF2B5EF4-FFF2-40B4-BE49-F238E27FC236}">
                <a16:creationId xmlns:a16="http://schemas.microsoft.com/office/drawing/2014/main" id="{8AAD0103-383D-4FBC-952E-5B7FAB3BBA48}"/>
              </a:ext>
            </a:extLst>
          </p:cNvPr>
          <p:cNvCxnSpPr>
            <a:cxnSpLocks/>
          </p:cNvCxnSpPr>
          <p:nvPr/>
        </p:nvCxnSpPr>
        <p:spPr>
          <a:xfrm>
            <a:off x="9966281" y="2447868"/>
            <a:ext cx="0" cy="896532"/>
          </a:xfrm>
          <a:prstGeom prst="straightConnector1">
            <a:avLst/>
          </a:prstGeom>
          <a:ln w="57150">
            <a:solidFill>
              <a:srgbClr val="31B09C"/>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99916016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0" nodeType="click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p:cTn id="23" dur="500" fill="hold"/>
                                        <p:tgtEl>
                                          <p:spTgt spid="18"/>
                                        </p:tgtEl>
                                        <p:attrNameLst>
                                          <p:attrName>ppt_w</p:attrName>
                                        </p:attrNameLst>
                                      </p:cBhvr>
                                      <p:tavLst>
                                        <p:tav tm="0">
                                          <p:val>
                                            <p:fltVal val="0"/>
                                          </p:val>
                                        </p:tav>
                                        <p:tav tm="100000">
                                          <p:val>
                                            <p:strVal val="#ppt_w"/>
                                          </p:val>
                                        </p:tav>
                                      </p:tavLst>
                                    </p:anim>
                                    <p:anim calcmode="lin" valueType="num">
                                      <p:cBhvr>
                                        <p:cTn id="24" dur="500" fill="hold"/>
                                        <p:tgtEl>
                                          <p:spTgt spid="18"/>
                                        </p:tgtEl>
                                        <p:attrNameLst>
                                          <p:attrName>ppt_h</p:attrName>
                                        </p:attrNameLst>
                                      </p:cBhvr>
                                      <p:tavLst>
                                        <p:tav tm="0">
                                          <p:val>
                                            <p:fltVal val="0"/>
                                          </p:val>
                                        </p:tav>
                                        <p:tav tm="100000">
                                          <p:val>
                                            <p:strVal val="#ppt_h"/>
                                          </p:val>
                                        </p:tav>
                                      </p:tavLst>
                                    </p:anim>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p:cTn id="30" dur="500" fill="hold"/>
                                        <p:tgtEl>
                                          <p:spTgt spid="22"/>
                                        </p:tgtEl>
                                        <p:attrNameLst>
                                          <p:attrName>ppt_w</p:attrName>
                                        </p:attrNameLst>
                                      </p:cBhvr>
                                      <p:tavLst>
                                        <p:tav tm="0">
                                          <p:val>
                                            <p:fltVal val="0"/>
                                          </p:val>
                                        </p:tav>
                                        <p:tav tm="100000">
                                          <p:val>
                                            <p:strVal val="#ppt_w"/>
                                          </p:val>
                                        </p:tav>
                                      </p:tavLst>
                                    </p:anim>
                                    <p:anim calcmode="lin" valueType="num">
                                      <p:cBhvr>
                                        <p:cTn id="31" dur="500" fill="hold"/>
                                        <p:tgtEl>
                                          <p:spTgt spid="22"/>
                                        </p:tgtEl>
                                        <p:attrNameLst>
                                          <p:attrName>ppt_h</p:attrName>
                                        </p:attrNameLst>
                                      </p:cBhvr>
                                      <p:tavLst>
                                        <p:tav tm="0">
                                          <p:val>
                                            <p:fltVal val="0"/>
                                          </p:val>
                                        </p:tav>
                                        <p:tav tm="100000">
                                          <p:val>
                                            <p:strVal val="#ppt_h"/>
                                          </p:val>
                                        </p:tav>
                                      </p:tavLst>
                                    </p:anim>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p:cTn id="37" dur="500" fill="hold"/>
                                        <p:tgtEl>
                                          <p:spTgt spid="24"/>
                                        </p:tgtEl>
                                        <p:attrNameLst>
                                          <p:attrName>ppt_w</p:attrName>
                                        </p:attrNameLst>
                                      </p:cBhvr>
                                      <p:tavLst>
                                        <p:tav tm="0">
                                          <p:val>
                                            <p:fltVal val="0"/>
                                          </p:val>
                                        </p:tav>
                                        <p:tav tm="100000">
                                          <p:val>
                                            <p:strVal val="#ppt_w"/>
                                          </p:val>
                                        </p:tav>
                                      </p:tavLst>
                                    </p:anim>
                                    <p:anim calcmode="lin" valueType="num">
                                      <p:cBhvr>
                                        <p:cTn id="38" dur="500" fill="hold"/>
                                        <p:tgtEl>
                                          <p:spTgt spid="24"/>
                                        </p:tgtEl>
                                        <p:attrNameLst>
                                          <p:attrName>ppt_h</p:attrName>
                                        </p:attrNameLst>
                                      </p:cBhvr>
                                      <p:tavLst>
                                        <p:tav tm="0">
                                          <p:val>
                                            <p:fltVal val="0"/>
                                          </p:val>
                                        </p:tav>
                                        <p:tav tm="100000">
                                          <p:val>
                                            <p:strVal val="#ppt_h"/>
                                          </p:val>
                                        </p:tav>
                                      </p:tavLst>
                                    </p:anim>
                                    <p:animEffect transition="in" filter="fade">
                                      <p:cBhvr>
                                        <p:cTn id="3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8" grpId="0" animBg="1"/>
      <p:bldP spid="22" grpId="0" animBg="1"/>
      <p:bldP spid="24"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754959" cy="611122"/>
            <a:chOff x="-1235" y="-815"/>
            <a:chExt cx="10754959"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49" y="21482"/>
              <a:ext cx="10019575" cy="584775"/>
            </a:xfrm>
            <a:prstGeom prst="rect">
              <a:avLst/>
            </a:prstGeom>
            <a:noFill/>
          </p:spPr>
          <p:txBody>
            <a:bodyPr wrap="square">
              <a:spAutoFit/>
            </a:bodyPr>
            <a:lstStyle/>
            <a:p>
              <a:r>
                <a:rPr lang="en-US" sz="3200" dirty="0">
                  <a:solidFill>
                    <a:srgbClr val="595959"/>
                  </a:solidFill>
                </a:rPr>
                <a:t>Use of contextual information </a:t>
              </a:r>
              <a:endParaRPr lang="en-GB" sz="3200" dirty="0">
                <a:solidFill>
                  <a:srgbClr val="595959"/>
                </a:solidFill>
              </a:endParaRP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grpSp>
        <p:nvGrpSpPr>
          <p:cNvPr id="10" name="Cycle group">
            <a:extLst>
              <a:ext uri="{FF2B5EF4-FFF2-40B4-BE49-F238E27FC236}">
                <a16:creationId xmlns:a16="http://schemas.microsoft.com/office/drawing/2014/main" id="{6DD0DFF6-DBFE-479B-B0E5-D8F93F36AC36}"/>
              </a:ext>
            </a:extLst>
          </p:cNvPr>
          <p:cNvGrpSpPr/>
          <p:nvPr/>
        </p:nvGrpSpPr>
        <p:grpSpPr>
          <a:xfrm>
            <a:off x="1477950" y="799320"/>
            <a:ext cx="4521551" cy="5359344"/>
            <a:chOff x="2138721" y="618581"/>
            <a:chExt cx="4597200" cy="5590359"/>
          </a:xfrm>
        </p:grpSpPr>
        <p:sp>
          <p:nvSpPr>
            <p:cNvPr id="4" name="circle">
              <a:extLst>
                <a:ext uri="{FF2B5EF4-FFF2-40B4-BE49-F238E27FC236}">
                  <a16:creationId xmlns:a16="http://schemas.microsoft.com/office/drawing/2014/main" id="{7EE6D87A-9913-4712-A5FB-EAAB840F5397}"/>
                </a:ext>
              </a:extLst>
            </p:cNvPr>
            <p:cNvSpPr/>
            <p:nvPr/>
          </p:nvSpPr>
          <p:spPr>
            <a:xfrm>
              <a:off x="2138721" y="1611705"/>
              <a:ext cx="4597200" cy="4597235"/>
            </a:xfrm>
            <a:custGeom>
              <a:avLst/>
              <a:gdLst>
                <a:gd name="connsiteX0" fmla="*/ 0 w 4597200"/>
                <a:gd name="connsiteY0" fmla="*/ 2298618 h 4597235"/>
                <a:gd name="connsiteX1" fmla="*/ 2298600 w 4597200"/>
                <a:gd name="connsiteY1" fmla="*/ 0 h 4597235"/>
                <a:gd name="connsiteX2" fmla="*/ 4597200 w 4597200"/>
                <a:gd name="connsiteY2" fmla="*/ 2298618 h 4597235"/>
                <a:gd name="connsiteX3" fmla="*/ 2298600 w 4597200"/>
                <a:gd name="connsiteY3" fmla="*/ 4597236 h 4597235"/>
                <a:gd name="connsiteX4" fmla="*/ 0 w 4597200"/>
                <a:gd name="connsiteY4" fmla="*/ 2298618 h 4597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7200" h="4597235">
                  <a:moveTo>
                    <a:pt x="0" y="2298618"/>
                  </a:moveTo>
                  <a:cubicBezTo>
                    <a:pt x="0" y="1029126"/>
                    <a:pt x="1029118" y="0"/>
                    <a:pt x="2298600" y="0"/>
                  </a:cubicBezTo>
                  <a:cubicBezTo>
                    <a:pt x="3568082" y="0"/>
                    <a:pt x="4597200" y="1029126"/>
                    <a:pt x="4597200" y="2298618"/>
                  </a:cubicBezTo>
                  <a:cubicBezTo>
                    <a:pt x="4597200" y="3568110"/>
                    <a:pt x="3568082" y="4597236"/>
                    <a:pt x="2298600" y="4597236"/>
                  </a:cubicBezTo>
                  <a:cubicBezTo>
                    <a:pt x="1029118" y="4597236"/>
                    <a:pt x="0" y="3568110"/>
                    <a:pt x="0" y="2298618"/>
                  </a:cubicBezTo>
                  <a:close/>
                </a:path>
              </a:pathLst>
            </a:custGeom>
            <a:noFill/>
            <a:ln w="76200">
              <a:solidFill>
                <a:srgbClr val="31B09C"/>
              </a:solid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703724" tIns="703729" rIns="703724" bIns="703729" numCol="1" spcCol="1270" anchor="ctr" anchorCtr="0">
              <a:noAutofit/>
            </a:bodyPr>
            <a:lstStyle/>
            <a:p>
              <a:pPr marL="0" lvl="0" indent="0" algn="ctr" defTabSz="1066800">
                <a:spcBef>
                  <a:spcPct val="0"/>
                </a:spcBef>
                <a:buNone/>
              </a:pPr>
              <a:r>
                <a:rPr lang="en-GB" sz="2800" kern="1200" dirty="0">
                  <a:solidFill>
                    <a:srgbClr val="595959"/>
                  </a:solidFill>
                </a:rPr>
                <a:t>Data </a:t>
              </a:r>
            </a:p>
            <a:p>
              <a:pPr marL="0" lvl="0" indent="0" algn="ctr" defTabSz="1066800">
                <a:spcBef>
                  <a:spcPct val="0"/>
                </a:spcBef>
                <a:buNone/>
              </a:pPr>
              <a:r>
                <a:rPr lang="en-GB" sz="2800" kern="1200" dirty="0">
                  <a:solidFill>
                    <a:srgbClr val="595959"/>
                  </a:solidFill>
                </a:rPr>
                <a:t>interpretation</a:t>
              </a:r>
            </a:p>
            <a:p>
              <a:pPr marL="0" lvl="0" indent="0" algn="ctr" defTabSz="1066800">
                <a:spcBef>
                  <a:spcPct val="0"/>
                </a:spcBef>
                <a:buNone/>
              </a:pPr>
              <a:r>
                <a:rPr lang="en-GB" sz="2800" kern="1200" dirty="0">
                  <a:solidFill>
                    <a:srgbClr val="595959"/>
                  </a:solidFill>
                </a:rPr>
                <a:t>cycle</a:t>
              </a:r>
            </a:p>
          </p:txBody>
        </p:sp>
        <p:sp>
          <p:nvSpPr>
            <p:cNvPr id="5" name="01 Data review">
              <a:extLst>
                <a:ext uri="{FF2B5EF4-FFF2-40B4-BE49-F238E27FC236}">
                  <a16:creationId xmlns:a16="http://schemas.microsoft.com/office/drawing/2014/main" id="{40EAE8B1-318B-414C-AA22-30806DC28915}"/>
                </a:ext>
              </a:extLst>
            </p:cNvPr>
            <p:cNvSpPr/>
            <p:nvPr/>
          </p:nvSpPr>
          <p:spPr>
            <a:xfrm>
              <a:off x="3392503" y="618581"/>
              <a:ext cx="2089636" cy="2089636"/>
            </a:xfrm>
            <a:custGeom>
              <a:avLst/>
              <a:gdLst>
                <a:gd name="connsiteX0" fmla="*/ 0 w 2089636"/>
                <a:gd name="connsiteY0" fmla="*/ 1044818 h 2089636"/>
                <a:gd name="connsiteX1" fmla="*/ 1044818 w 2089636"/>
                <a:gd name="connsiteY1" fmla="*/ 0 h 2089636"/>
                <a:gd name="connsiteX2" fmla="*/ 2089636 w 2089636"/>
                <a:gd name="connsiteY2" fmla="*/ 1044818 h 2089636"/>
                <a:gd name="connsiteX3" fmla="*/ 1044818 w 2089636"/>
                <a:gd name="connsiteY3" fmla="*/ 2089636 h 2089636"/>
                <a:gd name="connsiteX4" fmla="*/ 0 w 2089636"/>
                <a:gd name="connsiteY4" fmla="*/ 1044818 h 2089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636" h="2089636">
                  <a:moveTo>
                    <a:pt x="0" y="1044818"/>
                  </a:moveTo>
                  <a:cubicBezTo>
                    <a:pt x="0" y="467781"/>
                    <a:pt x="467781" y="0"/>
                    <a:pt x="1044818" y="0"/>
                  </a:cubicBezTo>
                  <a:cubicBezTo>
                    <a:pt x="1621855" y="0"/>
                    <a:pt x="2089636" y="467781"/>
                    <a:pt x="2089636" y="1044818"/>
                  </a:cubicBezTo>
                  <a:cubicBezTo>
                    <a:pt x="2089636" y="1621855"/>
                    <a:pt x="1621855" y="2089636"/>
                    <a:pt x="1044818" y="2089636"/>
                  </a:cubicBezTo>
                  <a:cubicBezTo>
                    <a:pt x="467781" y="2089636"/>
                    <a:pt x="0" y="1621855"/>
                    <a:pt x="0" y="1044818"/>
                  </a:cubicBezTo>
                  <a:close/>
                </a:path>
              </a:pathLst>
            </a:custGeom>
            <a:solidFill>
              <a:srgbClr val="98D7CE"/>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306020" tIns="331420" rIns="306020" bIns="33142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rgbClr val="595959"/>
                  </a:solidFill>
                </a:rPr>
                <a:t>Data review</a:t>
              </a:r>
            </a:p>
          </p:txBody>
        </p:sp>
      </p:grpSp>
      <p:sp>
        <p:nvSpPr>
          <p:cNvPr id="23" name="02 contextual">
            <a:extLst>
              <a:ext uri="{FF2B5EF4-FFF2-40B4-BE49-F238E27FC236}">
                <a16:creationId xmlns:a16="http://schemas.microsoft.com/office/drawing/2014/main" id="{EBE3CADF-0312-421D-8D47-E537F126DE8C}"/>
              </a:ext>
            </a:extLst>
          </p:cNvPr>
          <p:cNvSpPr/>
          <p:nvPr/>
        </p:nvSpPr>
        <p:spPr>
          <a:xfrm>
            <a:off x="4876382" y="2197028"/>
            <a:ext cx="2089636" cy="2089636"/>
          </a:xfrm>
          <a:custGeom>
            <a:avLst/>
            <a:gdLst>
              <a:gd name="connsiteX0" fmla="*/ 0 w 2089636"/>
              <a:gd name="connsiteY0" fmla="*/ 1044818 h 2089636"/>
              <a:gd name="connsiteX1" fmla="*/ 1044818 w 2089636"/>
              <a:gd name="connsiteY1" fmla="*/ 0 h 2089636"/>
              <a:gd name="connsiteX2" fmla="*/ 2089636 w 2089636"/>
              <a:gd name="connsiteY2" fmla="*/ 1044818 h 2089636"/>
              <a:gd name="connsiteX3" fmla="*/ 1044818 w 2089636"/>
              <a:gd name="connsiteY3" fmla="*/ 2089636 h 2089636"/>
              <a:gd name="connsiteX4" fmla="*/ 0 w 2089636"/>
              <a:gd name="connsiteY4" fmla="*/ 1044818 h 2089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636" h="2089636">
                <a:moveTo>
                  <a:pt x="0" y="1044818"/>
                </a:moveTo>
                <a:cubicBezTo>
                  <a:pt x="0" y="467781"/>
                  <a:pt x="467781" y="0"/>
                  <a:pt x="1044818" y="0"/>
                </a:cubicBezTo>
                <a:cubicBezTo>
                  <a:pt x="1621855" y="0"/>
                  <a:pt x="2089636" y="467781"/>
                  <a:pt x="2089636" y="1044818"/>
                </a:cubicBezTo>
                <a:cubicBezTo>
                  <a:pt x="2089636" y="1621855"/>
                  <a:pt x="1621855" y="2089636"/>
                  <a:pt x="1044818" y="2089636"/>
                </a:cubicBezTo>
                <a:cubicBezTo>
                  <a:pt x="467781" y="2089636"/>
                  <a:pt x="0" y="1621855"/>
                  <a:pt x="0" y="1044818"/>
                </a:cubicBezTo>
                <a:close/>
              </a:path>
            </a:pathLst>
          </a:custGeom>
          <a:solidFill>
            <a:srgbClr val="98D7CE"/>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306020" tIns="331420" rIns="306020" bIns="33142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rgbClr val="595959"/>
                </a:solidFill>
              </a:rPr>
              <a:t>Use of contextual information</a:t>
            </a:r>
          </a:p>
        </p:txBody>
      </p:sp>
      <p:sp>
        <p:nvSpPr>
          <p:cNvPr id="18" name="03 data triangulation" hidden="1">
            <a:extLst>
              <a:ext uri="{FF2B5EF4-FFF2-40B4-BE49-F238E27FC236}">
                <a16:creationId xmlns:a16="http://schemas.microsoft.com/office/drawing/2014/main" id="{53A91BAC-6F28-47C1-8720-93BE37AB9FE5}"/>
              </a:ext>
            </a:extLst>
          </p:cNvPr>
          <p:cNvSpPr/>
          <p:nvPr/>
        </p:nvSpPr>
        <p:spPr>
          <a:xfrm>
            <a:off x="4073109" y="4695658"/>
            <a:ext cx="2089636" cy="2089636"/>
          </a:xfrm>
          <a:custGeom>
            <a:avLst/>
            <a:gdLst>
              <a:gd name="connsiteX0" fmla="*/ 0 w 2089636"/>
              <a:gd name="connsiteY0" fmla="*/ 1044818 h 2089636"/>
              <a:gd name="connsiteX1" fmla="*/ 1044818 w 2089636"/>
              <a:gd name="connsiteY1" fmla="*/ 0 h 2089636"/>
              <a:gd name="connsiteX2" fmla="*/ 2089636 w 2089636"/>
              <a:gd name="connsiteY2" fmla="*/ 1044818 h 2089636"/>
              <a:gd name="connsiteX3" fmla="*/ 1044818 w 2089636"/>
              <a:gd name="connsiteY3" fmla="*/ 2089636 h 2089636"/>
              <a:gd name="connsiteX4" fmla="*/ 0 w 2089636"/>
              <a:gd name="connsiteY4" fmla="*/ 1044818 h 2089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636" h="2089636">
                <a:moveTo>
                  <a:pt x="0" y="1044818"/>
                </a:moveTo>
                <a:cubicBezTo>
                  <a:pt x="0" y="467781"/>
                  <a:pt x="467781" y="0"/>
                  <a:pt x="1044818" y="0"/>
                </a:cubicBezTo>
                <a:cubicBezTo>
                  <a:pt x="1621855" y="0"/>
                  <a:pt x="2089636" y="467781"/>
                  <a:pt x="2089636" y="1044818"/>
                </a:cubicBezTo>
                <a:cubicBezTo>
                  <a:pt x="2089636" y="1621855"/>
                  <a:pt x="1621855" y="2089636"/>
                  <a:pt x="1044818" y="2089636"/>
                </a:cubicBezTo>
                <a:cubicBezTo>
                  <a:pt x="467781" y="2089636"/>
                  <a:pt x="0" y="1621855"/>
                  <a:pt x="0" y="1044818"/>
                </a:cubicBezTo>
                <a:close/>
              </a:path>
            </a:pathLst>
          </a:custGeom>
          <a:solidFill>
            <a:srgbClr val="98D7CE"/>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306020" tIns="331420" rIns="306020" bIns="33142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rgbClr val="595959"/>
                </a:solidFill>
              </a:rPr>
              <a:t>Data triangulation</a:t>
            </a:r>
          </a:p>
        </p:txBody>
      </p:sp>
      <p:sp>
        <p:nvSpPr>
          <p:cNvPr id="22" name="04 consultation with experts" hidden="1">
            <a:extLst>
              <a:ext uri="{FF2B5EF4-FFF2-40B4-BE49-F238E27FC236}">
                <a16:creationId xmlns:a16="http://schemas.microsoft.com/office/drawing/2014/main" id="{71A92197-FA2F-4F13-A5FE-6F9A12F43D12}"/>
              </a:ext>
            </a:extLst>
          </p:cNvPr>
          <p:cNvSpPr/>
          <p:nvPr/>
        </p:nvSpPr>
        <p:spPr>
          <a:xfrm>
            <a:off x="1180900" y="4695658"/>
            <a:ext cx="2089636" cy="2089636"/>
          </a:xfrm>
          <a:custGeom>
            <a:avLst/>
            <a:gdLst>
              <a:gd name="connsiteX0" fmla="*/ 0 w 2089636"/>
              <a:gd name="connsiteY0" fmla="*/ 1044818 h 2089636"/>
              <a:gd name="connsiteX1" fmla="*/ 1044818 w 2089636"/>
              <a:gd name="connsiteY1" fmla="*/ 0 h 2089636"/>
              <a:gd name="connsiteX2" fmla="*/ 2089636 w 2089636"/>
              <a:gd name="connsiteY2" fmla="*/ 1044818 h 2089636"/>
              <a:gd name="connsiteX3" fmla="*/ 1044818 w 2089636"/>
              <a:gd name="connsiteY3" fmla="*/ 2089636 h 2089636"/>
              <a:gd name="connsiteX4" fmla="*/ 0 w 2089636"/>
              <a:gd name="connsiteY4" fmla="*/ 1044818 h 2089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636" h="2089636">
                <a:moveTo>
                  <a:pt x="0" y="1044818"/>
                </a:moveTo>
                <a:cubicBezTo>
                  <a:pt x="0" y="467781"/>
                  <a:pt x="467781" y="0"/>
                  <a:pt x="1044818" y="0"/>
                </a:cubicBezTo>
                <a:cubicBezTo>
                  <a:pt x="1621855" y="0"/>
                  <a:pt x="2089636" y="467781"/>
                  <a:pt x="2089636" y="1044818"/>
                </a:cubicBezTo>
                <a:cubicBezTo>
                  <a:pt x="2089636" y="1621855"/>
                  <a:pt x="1621855" y="2089636"/>
                  <a:pt x="1044818" y="2089636"/>
                </a:cubicBezTo>
                <a:cubicBezTo>
                  <a:pt x="467781" y="2089636"/>
                  <a:pt x="0" y="1621855"/>
                  <a:pt x="0" y="1044818"/>
                </a:cubicBezTo>
                <a:close/>
              </a:path>
            </a:pathLst>
          </a:custGeom>
          <a:solidFill>
            <a:srgbClr val="98D7CE"/>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306020" tIns="331420" rIns="306020" bIns="33142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rgbClr val="595959"/>
                </a:solidFill>
              </a:rPr>
              <a:t>Consultation with experts</a:t>
            </a:r>
          </a:p>
        </p:txBody>
      </p:sp>
      <p:sp>
        <p:nvSpPr>
          <p:cNvPr id="24" name="05 further data analysis" hidden="1">
            <a:extLst>
              <a:ext uri="{FF2B5EF4-FFF2-40B4-BE49-F238E27FC236}">
                <a16:creationId xmlns:a16="http://schemas.microsoft.com/office/drawing/2014/main" id="{5B1F3D3C-978C-4FD7-AA17-87409AD3CC29}"/>
              </a:ext>
            </a:extLst>
          </p:cNvPr>
          <p:cNvSpPr/>
          <p:nvPr/>
        </p:nvSpPr>
        <p:spPr>
          <a:xfrm>
            <a:off x="440830" y="2197028"/>
            <a:ext cx="2089636" cy="2089636"/>
          </a:xfrm>
          <a:custGeom>
            <a:avLst/>
            <a:gdLst>
              <a:gd name="connsiteX0" fmla="*/ 0 w 2089636"/>
              <a:gd name="connsiteY0" fmla="*/ 1044818 h 2089636"/>
              <a:gd name="connsiteX1" fmla="*/ 1044818 w 2089636"/>
              <a:gd name="connsiteY1" fmla="*/ 0 h 2089636"/>
              <a:gd name="connsiteX2" fmla="*/ 2089636 w 2089636"/>
              <a:gd name="connsiteY2" fmla="*/ 1044818 h 2089636"/>
              <a:gd name="connsiteX3" fmla="*/ 1044818 w 2089636"/>
              <a:gd name="connsiteY3" fmla="*/ 2089636 h 2089636"/>
              <a:gd name="connsiteX4" fmla="*/ 0 w 2089636"/>
              <a:gd name="connsiteY4" fmla="*/ 1044818 h 2089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636" h="2089636">
                <a:moveTo>
                  <a:pt x="0" y="1044818"/>
                </a:moveTo>
                <a:cubicBezTo>
                  <a:pt x="0" y="467781"/>
                  <a:pt x="467781" y="0"/>
                  <a:pt x="1044818" y="0"/>
                </a:cubicBezTo>
                <a:cubicBezTo>
                  <a:pt x="1621855" y="0"/>
                  <a:pt x="2089636" y="467781"/>
                  <a:pt x="2089636" y="1044818"/>
                </a:cubicBezTo>
                <a:cubicBezTo>
                  <a:pt x="2089636" y="1621855"/>
                  <a:pt x="1621855" y="2089636"/>
                  <a:pt x="1044818" y="2089636"/>
                </a:cubicBezTo>
                <a:cubicBezTo>
                  <a:pt x="467781" y="2089636"/>
                  <a:pt x="0" y="1621855"/>
                  <a:pt x="0" y="1044818"/>
                </a:cubicBezTo>
                <a:close/>
              </a:path>
            </a:pathLst>
          </a:custGeom>
          <a:solidFill>
            <a:srgbClr val="98D7CE"/>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306020" tIns="331420" rIns="306020" bIns="33142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rgbClr val="595959"/>
                </a:solidFill>
              </a:rPr>
              <a:t>Further data analysis</a:t>
            </a:r>
          </a:p>
        </p:txBody>
      </p:sp>
      <p:cxnSp>
        <p:nvCxnSpPr>
          <p:cNvPr id="12" name="arrow1">
            <a:extLst>
              <a:ext uri="{FF2B5EF4-FFF2-40B4-BE49-F238E27FC236}">
                <a16:creationId xmlns:a16="http://schemas.microsoft.com/office/drawing/2014/main" id="{6520237F-7F35-4091-8765-72EEA5547CD4}"/>
              </a:ext>
            </a:extLst>
          </p:cNvPr>
          <p:cNvCxnSpPr>
            <a:cxnSpLocks/>
          </p:cNvCxnSpPr>
          <p:nvPr/>
        </p:nvCxnSpPr>
        <p:spPr>
          <a:xfrm>
            <a:off x="4812888" y="1728544"/>
            <a:ext cx="3120348" cy="0"/>
          </a:xfrm>
          <a:prstGeom prst="straightConnector1">
            <a:avLst/>
          </a:prstGeom>
          <a:ln w="57150">
            <a:solidFill>
              <a:srgbClr val="31B09C"/>
            </a:solidFill>
            <a:tailEnd type="triangle"/>
          </a:ln>
        </p:spPr>
        <p:style>
          <a:lnRef idx="1">
            <a:schemeClr val="accent1"/>
          </a:lnRef>
          <a:fillRef idx="0">
            <a:schemeClr val="accent1"/>
          </a:fillRef>
          <a:effectRef idx="0">
            <a:schemeClr val="accent1"/>
          </a:effectRef>
          <a:fontRef idx="minor">
            <a:schemeClr val="tx1"/>
          </a:fontRef>
        </p:style>
      </p:cxnSp>
      <p:sp>
        <p:nvSpPr>
          <p:cNvPr id="2" name="textBox1">
            <a:extLst>
              <a:ext uri="{FF2B5EF4-FFF2-40B4-BE49-F238E27FC236}">
                <a16:creationId xmlns:a16="http://schemas.microsoft.com/office/drawing/2014/main" id="{135E31B5-EFE3-4A04-9A2B-DF903367A7BC}"/>
              </a:ext>
            </a:extLst>
          </p:cNvPr>
          <p:cNvSpPr/>
          <p:nvPr/>
        </p:nvSpPr>
        <p:spPr>
          <a:xfrm>
            <a:off x="8109284" y="1009220"/>
            <a:ext cx="3657600" cy="1438648"/>
          </a:xfrm>
          <a:prstGeom prst="rect">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595959"/>
                </a:solidFill>
              </a:rPr>
              <a:t>Formulate initial </a:t>
            </a:r>
          </a:p>
          <a:p>
            <a:pPr algn="ctr"/>
            <a:r>
              <a:rPr lang="en-US" sz="2400" dirty="0">
                <a:solidFill>
                  <a:srgbClr val="595959"/>
                </a:solidFill>
              </a:rPr>
              <a:t>hypotheses </a:t>
            </a:r>
            <a:br>
              <a:rPr lang="en-US" sz="2400" dirty="0">
                <a:solidFill>
                  <a:srgbClr val="595959"/>
                </a:solidFill>
              </a:rPr>
            </a:br>
            <a:r>
              <a:rPr lang="en-US" sz="2400" dirty="0">
                <a:solidFill>
                  <a:srgbClr val="595959"/>
                </a:solidFill>
              </a:rPr>
              <a:t>(</a:t>
            </a:r>
            <a:r>
              <a:rPr lang="en-US" sz="2400" b="1" dirty="0">
                <a:solidFill>
                  <a:srgbClr val="595959"/>
                </a:solidFill>
              </a:rPr>
              <a:t>potential </a:t>
            </a:r>
            <a:r>
              <a:rPr lang="en-US" sz="2400" dirty="0">
                <a:solidFill>
                  <a:srgbClr val="595959"/>
                </a:solidFill>
              </a:rPr>
              <a:t>explanations)</a:t>
            </a:r>
          </a:p>
        </p:txBody>
      </p:sp>
      <p:cxnSp>
        <p:nvCxnSpPr>
          <p:cNvPr id="14" name="arrow2">
            <a:extLst>
              <a:ext uri="{FF2B5EF4-FFF2-40B4-BE49-F238E27FC236}">
                <a16:creationId xmlns:a16="http://schemas.microsoft.com/office/drawing/2014/main" id="{24DE5202-C4C5-4A47-8D55-3AB4802A81BC}"/>
              </a:ext>
            </a:extLst>
          </p:cNvPr>
          <p:cNvCxnSpPr>
            <a:cxnSpLocks/>
            <a:endCxn id="13" idx="0"/>
          </p:cNvCxnSpPr>
          <p:nvPr/>
        </p:nvCxnSpPr>
        <p:spPr>
          <a:xfrm>
            <a:off x="9966281" y="2447868"/>
            <a:ext cx="0" cy="896532"/>
          </a:xfrm>
          <a:prstGeom prst="straightConnector1">
            <a:avLst/>
          </a:prstGeom>
          <a:ln w="57150">
            <a:solidFill>
              <a:srgbClr val="31B09C"/>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2">
            <a:extLst>
              <a:ext uri="{FF2B5EF4-FFF2-40B4-BE49-F238E27FC236}">
                <a16:creationId xmlns:a16="http://schemas.microsoft.com/office/drawing/2014/main" id="{0619B308-B2C5-49AE-A772-0A1D2FAB1410}"/>
              </a:ext>
            </a:extLst>
          </p:cNvPr>
          <p:cNvSpPr/>
          <p:nvPr/>
        </p:nvSpPr>
        <p:spPr>
          <a:xfrm>
            <a:off x="8137481" y="3344400"/>
            <a:ext cx="3657600" cy="2080800"/>
          </a:xfrm>
          <a:prstGeom prst="rect">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595959"/>
                </a:solidFill>
              </a:rPr>
              <a:t>Confirm or discard </a:t>
            </a:r>
          </a:p>
          <a:p>
            <a:pPr algn="ctr">
              <a:spcAft>
                <a:spcPts val="1200"/>
              </a:spcAft>
            </a:pPr>
            <a:r>
              <a:rPr lang="en-US" sz="2400" dirty="0">
                <a:solidFill>
                  <a:srgbClr val="595959"/>
                </a:solidFill>
              </a:rPr>
              <a:t>initial hypotheses</a:t>
            </a:r>
          </a:p>
          <a:p>
            <a:pPr algn="ctr"/>
            <a:r>
              <a:rPr lang="en-US" sz="2400" dirty="0">
                <a:solidFill>
                  <a:srgbClr val="595959"/>
                </a:solidFill>
              </a:rPr>
              <a:t>Consider alternative hypotheses</a:t>
            </a:r>
          </a:p>
        </p:txBody>
      </p:sp>
      <p:sp>
        <p:nvSpPr>
          <p:cNvPr id="6" name="Right Bracket 5">
            <a:extLst>
              <a:ext uri="{FF2B5EF4-FFF2-40B4-BE49-F238E27FC236}">
                <a16:creationId xmlns:a16="http://schemas.microsoft.com/office/drawing/2014/main" id="{E5A773AD-491A-4041-AD78-B9CDF295CA62}"/>
              </a:ext>
            </a:extLst>
          </p:cNvPr>
          <p:cNvSpPr/>
          <p:nvPr/>
        </p:nvSpPr>
        <p:spPr>
          <a:xfrm>
            <a:off x="6966020" y="2197027"/>
            <a:ext cx="204944" cy="4407257"/>
          </a:xfrm>
          <a:prstGeom prst="rightBracket">
            <a:avLst/>
          </a:prstGeom>
          <a:ln w="57150">
            <a:solidFill>
              <a:srgbClr val="31B09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985D4CE3-F3D6-4975-A8E0-B7155508B86F}"/>
              </a:ext>
            </a:extLst>
          </p:cNvPr>
          <p:cNvCxnSpPr>
            <a:cxnSpLocks/>
            <a:stCxn id="13" idx="1"/>
            <a:endCxn id="6" idx="2"/>
          </p:cNvCxnSpPr>
          <p:nvPr/>
        </p:nvCxnSpPr>
        <p:spPr>
          <a:xfrm flipH="1">
            <a:off x="7170964" y="4384800"/>
            <a:ext cx="966517" cy="15856"/>
          </a:xfrm>
          <a:prstGeom prst="line">
            <a:avLst/>
          </a:prstGeom>
          <a:ln w="57150">
            <a:solidFill>
              <a:srgbClr val="31B09C"/>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21451593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p:cTn id="14" dur="500" fill="hold"/>
                                        <p:tgtEl>
                                          <p:spTgt spid="18"/>
                                        </p:tgtEl>
                                        <p:attrNameLst>
                                          <p:attrName>ppt_w</p:attrName>
                                        </p:attrNameLst>
                                      </p:cBhvr>
                                      <p:tavLst>
                                        <p:tav tm="0">
                                          <p:val>
                                            <p:fltVal val="0"/>
                                          </p:val>
                                        </p:tav>
                                        <p:tav tm="100000">
                                          <p:val>
                                            <p:strVal val="#ppt_w"/>
                                          </p:val>
                                        </p:tav>
                                      </p:tavLst>
                                    </p:anim>
                                    <p:anim calcmode="lin" valueType="num">
                                      <p:cBhvr>
                                        <p:cTn id="15" dur="500" fill="hold"/>
                                        <p:tgtEl>
                                          <p:spTgt spid="18"/>
                                        </p:tgtEl>
                                        <p:attrNameLst>
                                          <p:attrName>ppt_h</p:attrName>
                                        </p:attrNameLst>
                                      </p:cBhvr>
                                      <p:tavLst>
                                        <p:tav tm="0">
                                          <p:val>
                                            <p:fltVal val="0"/>
                                          </p:val>
                                        </p:tav>
                                        <p:tav tm="100000">
                                          <p:val>
                                            <p:strVal val="#ppt_h"/>
                                          </p:val>
                                        </p:tav>
                                      </p:tavLst>
                                    </p:anim>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p:cTn id="21" dur="500" fill="hold"/>
                                        <p:tgtEl>
                                          <p:spTgt spid="22"/>
                                        </p:tgtEl>
                                        <p:attrNameLst>
                                          <p:attrName>ppt_w</p:attrName>
                                        </p:attrNameLst>
                                      </p:cBhvr>
                                      <p:tavLst>
                                        <p:tav tm="0">
                                          <p:val>
                                            <p:fltVal val="0"/>
                                          </p:val>
                                        </p:tav>
                                        <p:tav tm="100000">
                                          <p:val>
                                            <p:strVal val="#ppt_w"/>
                                          </p:val>
                                        </p:tav>
                                      </p:tavLst>
                                    </p:anim>
                                    <p:anim calcmode="lin" valueType="num">
                                      <p:cBhvr>
                                        <p:cTn id="22" dur="500" fill="hold"/>
                                        <p:tgtEl>
                                          <p:spTgt spid="22"/>
                                        </p:tgtEl>
                                        <p:attrNameLst>
                                          <p:attrName>ppt_h</p:attrName>
                                        </p:attrNameLst>
                                      </p:cBhvr>
                                      <p:tavLst>
                                        <p:tav tm="0">
                                          <p:val>
                                            <p:fltVal val="0"/>
                                          </p:val>
                                        </p:tav>
                                        <p:tav tm="100000">
                                          <p:val>
                                            <p:strVal val="#ppt_h"/>
                                          </p:val>
                                        </p:tav>
                                      </p:tavLst>
                                    </p:anim>
                                    <p:animEffect transition="in" filter="fade">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p:cTn id="28" dur="500" fill="hold"/>
                                        <p:tgtEl>
                                          <p:spTgt spid="24"/>
                                        </p:tgtEl>
                                        <p:attrNameLst>
                                          <p:attrName>ppt_w</p:attrName>
                                        </p:attrNameLst>
                                      </p:cBhvr>
                                      <p:tavLst>
                                        <p:tav tm="0">
                                          <p:val>
                                            <p:fltVal val="0"/>
                                          </p:val>
                                        </p:tav>
                                        <p:tav tm="100000">
                                          <p:val>
                                            <p:strVal val="#ppt_w"/>
                                          </p:val>
                                        </p:tav>
                                      </p:tavLst>
                                    </p:anim>
                                    <p:anim calcmode="lin" valueType="num">
                                      <p:cBhvr>
                                        <p:cTn id="29" dur="500" fill="hold"/>
                                        <p:tgtEl>
                                          <p:spTgt spid="24"/>
                                        </p:tgtEl>
                                        <p:attrNameLst>
                                          <p:attrName>ppt_h</p:attrName>
                                        </p:attrNameLst>
                                      </p:cBhvr>
                                      <p:tavLst>
                                        <p:tav tm="0">
                                          <p:val>
                                            <p:fltVal val="0"/>
                                          </p:val>
                                        </p:tav>
                                        <p:tav tm="100000">
                                          <p:val>
                                            <p:strVal val="#ppt_h"/>
                                          </p:val>
                                        </p:tav>
                                      </p:tavLst>
                                    </p:anim>
                                    <p:animEffect transition="in" filter="fade">
                                      <p:cBhvr>
                                        <p:cTn id="30" dur="500"/>
                                        <p:tgtEl>
                                          <p:spTgt spid="24"/>
                                        </p:tgtEl>
                                      </p:cBhvr>
                                    </p:animEffect>
                                  </p:childTnLst>
                                </p:cTn>
                              </p:par>
                            </p:childTnLst>
                          </p:cTn>
                        </p:par>
                        <p:par>
                          <p:cTn id="31" fill="hold">
                            <p:stCondLst>
                              <p:cond delay="500"/>
                            </p:stCondLst>
                            <p:childTnLst>
                              <p:par>
                                <p:cTn id="32" presetID="22" presetClass="entr" presetSubtype="2" fill="hold"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right)">
                                      <p:cBhvr>
                                        <p:cTn id="34" dur="500"/>
                                        <p:tgtEl>
                                          <p:spTgt spid="9"/>
                                        </p:tgtEl>
                                      </p:cBhvr>
                                    </p:animEffect>
                                  </p:childTnLst>
                                </p:cTn>
                              </p:par>
                            </p:childTnLst>
                          </p:cTn>
                        </p:par>
                        <p:par>
                          <p:cTn id="35" fill="hold">
                            <p:stCondLst>
                              <p:cond delay="1000"/>
                            </p:stCondLst>
                            <p:childTnLst>
                              <p:par>
                                <p:cTn id="36" presetID="22" presetClass="entr" presetSubtype="2" fill="hold" grpId="0"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right)">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8" grpId="0" animBg="1"/>
      <p:bldP spid="22" grpId="0" animBg="1"/>
      <p:bldP spid="24"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2073369" cy="611122"/>
            <a:chOff x="-1235" y="-815"/>
            <a:chExt cx="12073369"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49" y="21482"/>
              <a:ext cx="11337985" cy="584775"/>
            </a:xfrm>
            <a:prstGeom prst="rect">
              <a:avLst/>
            </a:prstGeom>
            <a:noFill/>
          </p:spPr>
          <p:txBody>
            <a:bodyPr wrap="square">
              <a:spAutoFit/>
            </a:bodyPr>
            <a:lstStyle/>
            <a:p>
              <a:r>
                <a:rPr lang="en-GB" sz="3200" dirty="0">
                  <a:solidFill>
                    <a:srgbClr val="595959"/>
                  </a:solidFill>
                </a:rPr>
                <a:t>Use of contextual information </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23" name="bulletText1">
            <a:extLst>
              <a:ext uri="{FF2B5EF4-FFF2-40B4-BE49-F238E27FC236}">
                <a16:creationId xmlns:a16="http://schemas.microsoft.com/office/drawing/2014/main" id="{38DF8807-6D32-4E0C-B716-C174C8E3785C}"/>
              </a:ext>
            </a:extLst>
          </p:cNvPr>
          <p:cNvSpPr txBox="1"/>
          <p:nvPr/>
        </p:nvSpPr>
        <p:spPr>
          <a:xfrm>
            <a:off x="5730400" y="2782938"/>
            <a:ext cx="602342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the country</a:t>
            </a:r>
          </a:p>
        </p:txBody>
      </p:sp>
      <p:sp>
        <p:nvSpPr>
          <p:cNvPr id="25" name="bulletText3">
            <a:extLst>
              <a:ext uri="{FF2B5EF4-FFF2-40B4-BE49-F238E27FC236}">
                <a16:creationId xmlns:a16="http://schemas.microsoft.com/office/drawing/2014/main" id="{FFBDE1C2-306C-4C9E-8D05-2FA1A2613D6D}"/>
              </a:ext>
            </a:extLst>
          </p:cNvPr>
          <p:cNvSpPr txBox="1"/>
          <p:nvPr/>
        </p:nvSpPr>
        <p:spPr>
          <a:xfrm>
            <a:off x="5730401" y="3551002"/>
            <a:ext cx="6084263"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the local health priorities</a:t>
            </a:r>
          </a:p>
        </p:txBody>
      </p:sp>
      <p:pic>
        <p:nvPicPr>
          <p:cNvPr id="26" name="bullet">
            <a:extLst>
              <a:ext uri="{FF2B5EF4-FFF2-40B4-BE49-F238E27FC236}">
                <a16:creationId xmlns:a16="http://schemas.microsoft.com/office/drawing/2014/main" id="{ED27F104-EB02-4BA8-B77B-9DB48354A2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1941" y="2928242"/>
            <a:ext cx="117692" cy="122400"/>
          </a:xfrm>
          <a:prstGeom prst="rect">
            <a:avLst/>
          </a:prstGeom>
        </p:spPr>
      </p:pic>
      <p:pic>
        <p:nvPicPr>
          <p:cNvPr id="28" name="bullet3">
            <a:extLst>
              <a:ext uri="{FF2B5EF4-FFF2-40B4-BE49-F238E27FC236}">
                <a16:creationId xmlns:a16="http://schemas.microsoft.com/office/drawing/2014/main" id="{741897F9-37AB-4050-BC08-B66DB9F3EC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1941" y="3669403"/>
            <a:ext cx="117692" cy="122400"/>
          </a:xfrm>
          <a:prstGeom prst="rect">
            <a:avLst/>
          </a:prstGeom>
        </p:spPr>
      </p:pic>
      <p:grpSp>
        <p:nvGrpSpPr>
          <p:cNvPr id="30" name="Group 29">
            <a:extLst>
              <a:ext uri="{FF2B5EF4-FFF2-40B4-BE49-F238E27FC236}">
                <a16:creationId xmlns:a16="http://schemas.microsoft.com/office/drawing/2014/main" id="{FC5921E5-E047-44F7-9CEE-735B89B17262}"/>
              </a:ext>
            </a:extLst>
          </p:cNvPr>
          <p:cNvGrpSpPr/>
          <p:nvPr/>
        </p:nvGrpSpPr>
        <p:grpSpPr>
          <a:xfrm>
            <a:off x="907434" y="2214186"/>
            <a:ext cx="3584659" cy="3584659"/>
            <a:chOff x="476038" y="1416377"/>
            <a:chExt cx="3946267" cy="3946267"/>
          </a:xfrm>
        </p:grpSpPr>
        <p:sp>
          <p:nvSpPr>
            <p:cNvPr id="31" name="circle">
              <a:extLst>
                <a:ext uri="{FF2B5EF4-FFF2-40B4-BE49-F238E27FC236}">
                  <a16:creationId xmlns:a16="http://schemas.microsoft.com/office/drawing/2014/main" id="{1EF3BDE6-95E4-48D0-A276-831D040870DA}"/>
                </a:ext>
              </a:extLst>
            </p:cNvPr>
            <p:cNvSpPr/>
            <p:nvPr/>
          </p:nvSpPr>
          <p:spPr>
            <a:xfrm>
              <a:off x="476038" y="1416377"/>
              <a:ext cx="3946267" cy="3946267"/>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Picture 31">
              <a:extLst>
                <a:ext uri="{FF2B5EF4-FFF2-40B4-BE49-F238E27FC236}">
                  <a16:creationId xmlns:a16="http://schemas.microsoft.com/office/drawing/2014/main" id="{C1870ABD-4875-4470-A2C8-34EAFD536A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8991" y="2062626"/>
              <a:ext cx="2348174" cy="2729715"/>
            </a:xfrm>
            <a:prstGeom prst="rect">
              <a:avLst/>
            </a:prstGeom>
          </p:spPr>
        </p:pic>
      </p:grpSp>
      <p:sp>
        <p:nvSpPr>
          <p:cNvPr id="4" name="TextBox 3">
            <a:extLst>
              <a:ext uri="{FF2B5EF4-FFF2-40B4-BE49-F238E27FC236}">
                <a16:creationId xmlns:a16="http://schemas.microsoft.com/office/drawing/2014/main" id="{30E733A3-9106-76C8-7DC5-6E903329CA42}"/>
              </a:ext>
            </a:extLst>
          </p:cNvPr>
          <p:cNvSpPr txBox="1"/>
          <p:nvPr/>
        </p:nvSpPr>
        <p:spPr>
          <a:xfrm>
            <a:off x="5172614" y="1964423"/>
            <a:ext cx="6405001"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The data analysis team requires knowledge of: </a:t>
            </a:r>
          </a:p>
        </p:txBody>
      </p:sp>
      <p:sp>
        <p:nvSpPr>
          <p:cNvPr id="24" name="caption start">
            <a:extLst>
              <a:ext uri="{FF2B5EF4-FFF2-40B4-BE49-F238E27FC236}">
                <a16:creationId xmlns:a16="http://schemas.microsoft.com/office/drawing/2014/main" id="{52544E6A-0F0C-4583-B4B4-4315BFE15305}"/>
              </a:ext>
            </a:extLst>
          </p:cNvPr>
          <p:cNvSpPr txBox="1"/>
          <p:nvPr/>
        </p:nvSpPr>
        <p:spPr>
          <a:xfrm>
            <a:off x="609313" y="954713"/>
            <a:ext cx="11066872" cy="461665"/>
          </a:xfrm>
          <a:prstGeom prst="rect">
            <a:avLst/>
          </a:prstGeom>
          <a:solidFill>
            <a:srgbClr val="CBEBE6"/>
          </a:solidFill>
        </p:spPr>
        <p:txBody>
          <a:bodyPr wrap="square" rtlCol="0">
            <a:spAutoFit/>
          </a:bodyPr>
          <a:lstStyle/>
          <a:p>
            <a:pPr algn="ctr"/>
            <a:r>
              <a:rPr lang="en-GB" sz="2400" dirty="0">
                <a:solidFill>
                  <a:srgbClr val="595959"/>
                </a:solidFill>
              </a:rPr>
              <a:t>Interpretation of data is </a:t>
            </a:r>
            <a:r>
              <a:rPr lang="en-GB" sz="2400" b="1" dirty="0">
                <a:solidFill>
                  <a:srgbClr val="595959"/>
                </a:solidFill>
              </a:rPr>
              <a:t>always</a:t>
            </a:r>
            <a:r>
              <a:rPr lang="en-GB" sz="2400" dirty="0">
                <a:solidFill>
                  <a:srgbClr val="595959"/>
                </a:solidFill>
              </a:rPr>
              <a:t> context-dependent.</a:t>
            </a:r>
          </a:p>
        </p:txBody>
      </p:sp>
      <p:sp>
        <p:nvSpPr>
          <p:cNvPr id="27" name="bulletText3">
            <a:extLst>
              <a:ext uri="{FF2B5EF4-FFF2-40B4-BE49-F238E27FC236}">
                <a16:creationId xmlns:a16="http://schemas.microsoft.com/office/drawing/2014/main" id="{89F651E7-D8A6-4F3F-89C3-AB1915BAB707}"/>
              </a:ext>
            </a:extLst>
          </p:cNvPr>
          <p:cNvSpPr txBox="1"/>
          <p:nvPr/>
        </p:nvSpPr>
        <p:spPr>
          <a:xfrm>
            <a:off x="5730401" y="4319066"/>
            <a:ext cx="6084263"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the country health system, and its </a:t>
            </a:r>
            <a:br>
              <a:rPr lang="en-GB" sz="2400" dirty="0">
                <a:solidFill>
                  <a:schemeClr val="tx1">
                    <a:lumMod val="65000"/>
                    <a:lumOff val="35000"/>
                  </a:schemeClr>
                </a:solidFill>
              </a:rPr>
            </a:br>
            <a:r>
              <a:rPr lang="en-GB" sz="2400" dirty="0">
                <a:solidFill>
                  <a:schemeClr val="tx1">
                    <a:lumMod val="65000"/>
                    <a:lumOff val="35000"/>
                  </a:schemeClr>
                </a:solidFill>
              </a:rPr>
              <a:t>strengths and weaknesses</a:t>
            </a:r>
          </a:p>
        </p:txBody>
      </p:sp>
      <p:pic>
        <p:nvPicPr>
          <p:cNvPr id="29" name="bullet3">
            <a:extLst>
              <a:ext uri="{FF2B5EF4-FFF2-40B4-BE49-F238E27FC236}">
                <a16:creationId xmlns:a16="http://schemas.microsoft.com/office/drawing/2014/main" id="{52C411AE-1E04-4C81-AAB3-821538C2A3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1941" y="4437467"/>
            <a:ext cx="117692" cy="122400"/>
          </a:xfrm>
          <a:prstGeom prst="rect">
            <a:avLst/>
          </a:prstGeom>
        </p:spPr>
      </p:pic>
      <p:sp>
        <p:nvSpPr>
          <p:cNvPr id="33" name="bulletText4">
            <a:extLst>
              <a:ext uri="{FF2B5EF4-FFF2-40B4-BE49-F238E27FC236}">
                <a16:creationId xmlns:a16="http://schemas.microsoft.com/office/drawing/2014/main" id="{7DA3D48A-2246-41E6-B41F-4E02CF401D8E}"/>
              </a:ext>
            </a:extLst>
          </p:cNvPr>
          <p:cNvSpPr txBox="1"/>
          <p:nvPr/>
        </p:nvSpPr>
        <p:spPr>
          <a:xfrm>
            <a:off x="5730401" y="5418644"/>
            <a:ext cx="6084263"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“external” factors that may affect the supply and demand for health services</a:t>
            </a:r>
          </a:p>
        </p:txBody>
      </p:sp>
      <p:pic>
        <p:nvPicPr>
          <p:cNvPr id="34" name="bullet4">
            <a:extLst>
              <a:ext uri="{FF2B5EF4-FFF2-40B4-BE49-F238E27FC236}">
                <a16:creationId xmlns:a16="http://schemas.microsoft.com/office/drawing/2014/main" id="{C98A56D4-FB33-4917-8C1A-516696280C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1941" y="5537045"/>
            <a:ext cx="117692" cy="122400"/>
          </a:xfrm>
          <a:prstGeom prst="rect">
            <a:avLst/>
          </a:prstGeom>
        </p:spPr>
      </p:pic>
    </p:spTree>
    <p:custDataLst>
      <p:tags r:id="rId1"/>
    </p:custDataLst>
    <p:extLst>
      <p:ext uri="{BB962C8B-B14F-4D97-AF65-F5344CB8AC3E}">
        <p14:creationId xmlns:p14="http://schemas.microsoft.com/office/powerpoint/2010/main" val="340811845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up)">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p:cTn id="23" dur="500" fill="hold"/>
                                        <p:tgtEl>
                                          <p:spTgt spid="26"/>
                                        </p:tgtEl>
                                        <p:attrNameLst>
                                          <p:attrName>ppt_w</p:attrName>
                                        </p:attrNameLst>
                                      </p:cBhvr>
                                      <p:tavLst>
                                        <p:tav tm="0">
                                          <p:val>
                                            <p:fltVal val="0"/>
                                          </p:val>
                                        </p:tav>
                                        <p:tav tm="100000">
                                          <p:val>
                                            <p:strVal val="#ppt_w"/>
                                          </p:val>
                                        </p:tav>
                                      </p:tavLst>
                                    </p:anim>
                                    <p:anim calcmode="lin" valueType="num">
                                      <p:cBhvr>
                                        <p:cTn id="24" dur="500" fill="hold"/>
                                        <p:tgtEl>
                                          <p:spTgt spid="26"/>
                                        </p:tgtEl>
                                        <p:attrNameLst>
                                          <p:attrName>ppt_h</p:attrName>
                                        </p:attrNameLst>
                                      </p:cBhvr>
                                      <p:tavLst>
                                        <p:tav tm="0">
                                          <p:val>
                                            <p:fltVal val="0"/>
                                          </p:val>
                                        </p:tav>
                                        <p:tav tm="100000">
                                          <p:val>
                                            <p:strVal val="#ppt_h"/>
                                          </p:val>
                                        </p:tav>
                                      </p:tavLst>
                                    </p:anim>
                                    <p:anim calcmode="lin" valueType="num">
                                      <p:cBhvr>
                                        <p:cTn id="25" dur="500" fill="hold"/>
                                        <p:tgtEl>
                                          <p:spTgt spid="26"/>
                                        </p:tgtEl>
                                        <p:attrNameLst>
                                          <p:attrName>style.rotation</p:attrName>
                                        </p:attrNameLst>
                                      </p:cBhvr>
                                      <p:tavLst>
                                        <p:tav tm="0">
                                          <p:val>
                                            <p:fltVal val="90"/>
                                          </p:val>
                                        </p:tav>
                                        <p:tav tm="100000">
                                          <p:val>
                                            <p:fltVal val="0"/>
                                          </p:val>
                                        </p:tav>
                                      </p:tavLst>
                                    </p:anim>
                                    <p:animEffect transition="in" filter="fade">
                                      <p:cBhvr>
                                        <p:cTn id="26" dur="500"/>
                                        <p:tgtEl>
                                          <p:spTgt spid="26"/>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p:cTn id="35" dur="500" fill="hold"/>
                                        <p:tgtEl>
                                          <p:spTgt spid="28"/>
                                        </p:tgtEl>
                                        <p:attrNameLst>
                                          <p:attrName>ppt_w</p:attrName>
                                        </p:attrNameLst>
                                      </p:cBhvr>
                                      <p:tavLst>
                                        <p:tav tm="0">
                                          <p:val>
                                            <p:fltVal val="0"/>
                                          </p:val>
                                        </p:tav>
                                        <p:tav tm="100000">
                                          <p:val>
                                            <p:strVal val="#ppt_w"/>
                                          </p:val>
                                        </p:tav>
                                      </p:tavLst>
                                    </p:anim>
                                    <p:anim calcmode="lin" valueType="num">
                                      <p:cBhvr>
                                        <p:cTn id="36" dur="500" fill="hold"/>
                                        <p:tgtEl>
                                          <p:spTgt spid="28"/>
                                        </p:tgtEl>
                                        <p:attrNameLst>
                                          <p:attrName>ppt_h</p:attrName>
                                        </p:attrNameLst>
                                      </p:cBhvr>
                                      <p:tavLst>
                                        <p:tav tm="0">
                                          <p:val>
                                            <p:fltVal val="0"/>
                                          </p:val>
                                        </p:tav>
                                        <p:tav tm="100000">
                                          <p:val>
                                            <p:strVal val="#ppt_h"/>
                                          </p:val>
                                        </p:tav>
                                      </p:tavLst>
                                    </p:anim>
                                    <p:anim calcmode="lin" valueType="num">
                                      <p:cBhvr>
                                        <p:cTn id="37" dur="500" fill="hold"/>
                                        <p:tgtEl>
                                          <p:spTgt spid="28"/>
                                        </p:tgtEl>
                                        <p:attrNameLst>
                                          <p:attrName>style.rotation</p:attrName>
                                        </p:attrNameLst>
                                      </p:cBhvr>
                                      <p:tavLst>
                                        <p:tav tm="0">
                                          <p:val>
                                            <p:fltVal val="90"/>
                                          </p:val>
                                        </p:tav>
                                        <p:tav tm="100000">
                                          <p:val>
                                            <p:fltVal val="0"/>
                                          </p:val>
                                        </p:tav>
                                      </p:tavLst>
                                    </p:anim>
                                    <p:animEffect transition="in" filter="fade">
                                      <p:cBhvr>
                                        <p:cTn id="38" dur="500"/>
                                        <p:tgtEl>
                                          <p:spTgt spid="28"/>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nodeType="click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p:cTn id="47" dur="500" fill="hold"/>
                                        <p:tgtEl>
                                          <p:spTgt spid="29"/>
                                        </p:tgtEl>
                                        <p:attrNameLst>
                                          <p:attrName>ppt_w</p:attrName>
                                        </p:attrNameLst>
                                      </p:cBhvr>
                                      <p:tavLst>
                                        <p:tav tm="0">
                                          <p:val>
                                            <p:fltVal val="0"/>
                                          </p:val>
                                        </p:tav>
                                        <p:tav tm="100000">
                                          <p:val>
                                            <p:strVal val="#ppt_w"/>
                                          </p:val>
                                        </p:tav>
                                      </p:tavLst>
                                    </p:anim>
                                    <p:anim calcmode="lin" valueType="num">
                                      <p:cBhvr>
                                        <p:cTn id="48" dur="500" fill="hold"/>
                                        <p:tgtEl>
                                          <p:spTgt spid="29"/>
                                        </p:tgtEl>
                                        <p:attrNameLst>
                                          <p:attrName>ppt_h</p:attrName>
                                        </p:attrNameLst>
                                      </p:cBhvr>
                                      <p:tavLst>
                                        <p:tav tm="0">
                                          <p:val>
                                            <p:fltVal val="0"/>
                                          </p:val>
                                        </p:tav>
                                        <p:tav tm="100000">
                                          <p:val>
                                            <p:strVal val="#ppt_h"/>
                                          </p:val>
                                        </p:tav>
                                      </p:tavLst>
                                    </p:anim>
                                    <p:anim calcmode="lin" valueType="num">
                                      <p:cBhvr>
                                        <p:cTn id="49" dur="500" fill="hold"/>
                                        <p:tgtEl>
                                          <p:spTgt spid="29"/>
                                        </p:tgtEl>
                                        <p:attrNameLst>
                                          <p:attrName>style.rotation</p:attrName>
                                        </p:attrNameLst>
                                      </p:cBhvr>
                                      <p:tavLst>
                                        <p:tav tm="0">
                                          <p:val>
                                            <p:fltVal val="90"/>
                                          </p:val>
                                        </p:tav>
                                        <p:tav tm="100000">
                                          <p:val>
                                            <p:fltVal val="0"/>
                                          </p:val>
                                        </p:tav>
                                      </p:tavLst>
                                    </p:anim>
                                    <p:animEffect transition="in" filter="fade">
                                      <p:cBhvr>
                                        <p:cTn id="50" dur="500"/>
                                        <p:tgtEl>
                                          <p:spTgt spid="29"/>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childTnLst>
                          </p:cTn>
                        </p:par>
                      </p:childTnLst>
                    </p:cTn>
                  </p:par>
                  <p:par>
                    <p:cTn id="55" fill="hold">
                      <p:stCondLst>
                        <p:cond delay="indefinite"/>
                      </p:stCondLst>
                      <p:childTnLst>
                        <p:par>
                          <p:cTn id="56" fill="hold">
                            <p:stCondLst>
                              <p:cond delay="0"/>
                            </p:stCondLst>
                            <p:childTnLst>
                              <p:par>
                                <p:cTn id="57" presetID="31" presetClass="entr" presetSubtype="0" fill="hold" nodeType="clickEffect">
                                  <p:stCondLst>
                                    <p:cond delay="0"/>
                                  </p:stCondLst>
                                  <p:childTnLst>
                                    <p:set>
                                      <p:cBhvr>
                                        <p:cTn id="58" dur="1" fill="hold">
                                          <p:stCondLst>
                                            <p:cond delay="0"/>
                                          </p:stCondLst>
                                        </p:cTn>
                                        <p:tgtEl>
                                          <p:spTgt spid="34"/>
                                        </p:tgtEl>
                                        <p:attrNameLst>
                                          <p:attrName>style.visibility</p:attrName>
                                        </p:attrNameLst>
                                      </p:cBhvr>
                                      <p:to>
                                        <p:strVal val="visible"/>
                                      </p:to>
                                    </p:set>
                                    <p:anim calcmode="lin" valueType="num">
                                      <p:cBhvr>
                                        <p:cTn id="59" dur="500" fill="hold"/>
                                        <p:tgtEl>
                                          <p:spTgt spid="34"/>
                                        </p:tgtEl>
                                        <p:attrNameLst>
                                          <p:attrName>ppt_w</p:attrName>
                                        </p:attrNameLst>
                                      </p:cBhvr>
                                      <p:tavLst>
                                        <p:tav tm="0">
                                          <p:val>
                                            <p:fltVal val="0"/>
                                          </p:val>
                                        </p:tav>
                                        <p:tav tm="100000">
                                          <p:val>
                                            <p:strVal val="#ppt_w"/>
                                          </p:val>
                                        </p:tav>
                                      </p:tavLst>
                                    </p:anim>
                                    <p:anim calcmode="lin" valueType="num">
                                      <p:cBhvr>
                                        <p:cTn id="60" dur="500" fill="hold"/>
                                        <p:tgtEl>
                                          <p:spTgt spid="34"/>
                                        </p:tgtEl>
                                        <p:attrNameLst>
                                          <p:attrName>ppt_h</p:attrName>
                                        </p:attrNameLst>
                                      </p:cBhvr>
                                      <p:tavLst>
                                        <p:tav tm="0">
                                          <p:val>
                                            <p:fltVal val="0"/>
                                          </p:val>
                                        </p:tav>
                                        <p:tav tm="100000">
                                          <p:val>
                                            <p:strVal val="#ppt_h"/>
                                          </p:val>
                                        </p:tav>
                                      </p:tavLst>
                                    </p:anim>
                                    <p:anim calcmode="lin" valueType="num">
                                      <p:cBhvr>
                                        <p:cTn id="61" dur="500" fill="hold"/>
                                        <p:tgtEl>
                                          <p:spTgt spid="34"/>
                                        </p:tgtEl>
                                        <p:attrNameLst>
                                          <p:attrName>style.rotation</p:attrName>
                                        </p:attrNameLst>
                                      </p:cBhvr>
                                      <p:tavLst>
                                        <p:tav tm="0">
                                          <p:val>
                                            <p:fltVal val="90"/>
                                          </p:val>
                                        </p:tav>
                                        <p:tav tm="100000">
                                          <p:val>
                                            <p:fltVal val="0"/>
                                          </p:val>
                                        </p:tav>
                                      </p:tavLst>
                                    </p:anim>
                                    <p:animEffect transition="in" filter="fade">
                                      <p:cBhvr>
                                        <p:cTn id="62" dur="500"/>
                                        <p:tgtEl>
                                          <p:spTgt spid="34"/>
                                        </p:tgtEl>
                                      </p:cBhvr>
                                    </p:animEffect>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P spid="4" grpId="0"/>
      <p:bldP spid="24" grpId="0" animBg="1"/>
      <p:bldP spid="27" grpId="0"/>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84D8390B-55BB-DC68-6C38-234C5F4C2E56}"/>
              </a:ext>
            </a:extLst>
          </p:cNvPr>
          <p:cNvGrpSpPr/>
          <p:nvPr/>
        </p:nvGrpSpPr>
        <p:grpSpPr>
          <a:xfrm>
            <a:off x="-1235" y="-815"/>
            <a:ext cx="6831385" cy="611122"/>
            <a:chOff x="-1235" y="-815"/>
            <a:chExt cx="6831385"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50" y="21600"/>
              <a:ext cx="6096000" cy="584775"/>
            </a:xfrm>
            <a:prstGeom prst="rect">
              <a:avLst/>
            </a:prstGeom>
            <a:noFill/>
          </p:spPr>
          <p:txBody>
            <a:bodyPr wrap="square">
              <a:spAutoFit/>
            </a:bodyPr>
            <a:lstStyle/>
            <a:p>
              <a:r>
                <a:rPr lang="en-GB" sz="3200" dirty="0">
                  <a:solidFill>
                    <a:srgbClr val="595959"/>
                  </a:solidFill>
                </a:rPr>
                <a:t>Use of contextual information </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19" name="TextBox 18">
            <a:extLst>
              <a:ext uri="{FF2B5EF4-FFF2-40B4-BE49-F238E27FC236}">
                <a16:creationId xmlns:a16="http://schemas.microsoft.com/office/drawing/2014/main" id="{E40AB595-1D04-4301-9FF7-4B67E59FB817}"/>
              </a:ext>
            </a:extLst>
          </p:cNvPr>
          <p:cNvSpPr txBox="1"/>
          <p:nvPr/>
        </p:nvSpPr>
        <p:spPr>
          <a:xfrm>
            <a:off x="609313" y="2853149"/>
            <a:ext cx="3524036" cy="1958535"/>
          </a:xfrm>
          <a:prstGeom prst="rect">
            <a:avLst/>
          </a:prstGeom>
          <a:solidFill>
            <a:srgbClr val="98D7CE"/>
          </a:solidFill>
        </p:spPr>
        <p:txBody>
          <a:bodyPr vert="horz" wrap="square" lIns="91440" tIns="504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b="1" dirty="0">
                <a:solidFill>
                  <a:srgbClr val="595959"/>
                </a:solidFill>
              </a:rPr>
              <a:t>Local analysts</a:t>
            </a:r>
            <a:r>
              <a:rPr lang="en-GB" sz="2400" dirty="0">
                <a:solidFill>
                  <a:srgbClr val="595959"/>
                </a:solidFill>
              </a:rPr>
              <a:t>/</a:t>
            </a:r>
            <a:br>
              <a:rPr lang="en-GB" sz="2400" dirty="0">
                <a:solidFill>
                  <a:srgbClr val="595959"/>
                </a:solidFill>
              </a:rPr>
            </a:br>
            <a:r>
              <a:rPr lang="en-GB" sz="2400" b="1" dirty="0">
                <a:solidFill>
                  <a:srgbClr val="595959"/>
                </a:solidFill>
              </a:rPr>
              <a:t>programme experts</a:t>
            </a:r>
            <a:endParaRPr lang="en-GB" sz="2400" dirty="0">
              <a:solidFill>
                <a:srgbClr val="595959"/>
              </a:solidFill>
            </a:endParaRPr>
          </a:p>
        </p:txBody>
      </p:sp>
      <p:grpSp>
        <p:nvGrpSpPr>
          <p:cNvPr id="20" name="circle 1">
            <a:extLst>
              <a:ext uri="{FF2B5EF4-FFF2-40B4-BE49-F238E27FC236}">
                <a16:creationId xmlns:a16="http://schemas.microsoft.com/office/drawing/2014/main" id="{236A5EBF-9235-41A8-9E62-C0E7C49F5535}"/>
              </a:ext>
            </a:extLst>
          </p:cNvPr>
          <p:cNvGrpSpPr/>
          <p:nvPr/>
        </p:nvGrpSpPr>
        <p:grpSpPr>
          <a:xfrm>
            <a:off x="1171498" y="1041757"/>
            <a:ext cx="2399666" cy="2399666"/>
            <a:chOff x="470234" y="1852537"/>
            <a:chExt cx="2295039" cy="2295039"/>
          </a:xfrm>
        </p:grpSpPr>
        <p:sp>
          <p:nvSpPr>
            <p:cNvPr id="21" name="circle">
              <a:extLst>
                <a:ext uri="{FF2B5EF4-FFF2-40B4-BE49-F238E27FC236}">
                  <a16:creationId xmlns:a16="http://schemas.microsoft.com/office/drawing/2014/main" id="{3D462AD9-EE6E-468F-98A6-1EA4252DE7E8}"/>
                </a:ext>
              </a:extLst>
            </p:cNvPr>
            <p:cNvSpPr/>
            <p:nvPr/>
          </p:nvSpPr>
          <p:spPr>
            <a:xfrm>
              <a:off x="470234" y="1852537"/>
              <a:ext cx="2295039" cy="229503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DE0BB92E-092E-46A9-9D6E-E1637231D5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84" y="2165223"/>
              <a:ext cx="1831467" cy="1831467"/>
            </a:xfrm>
            <a:prstGeom prst="rect">
              <a:avLst/>
            </a:prstGeom>
          </p:spPr>
        </p:pic>
      </p:grpSp>
      <p:sp>
        <p:nvSpPr>
          <p:cNvPr id="23" name="TextBox 22">
            <a:extLst>
              <a:ext uri="{FF2B5EF4-FFF2-40B4-BE49-F238E27FC236}">
                <a16:creationId xmlns:a16="http://schemas.microsoft.com/office/drawing/2014/main" id="{B3609AD5-DDE7-424F-97B5-962065F383CE}"/>
              </a:ext>
            </a:extLst>
          </p:cNvPr>
          <p:cNvSpPr txBox="1"/>
          <p:nvPr/>
        </p:nvSpPr>
        <p:spPr>
          <a:xfrm>
            <a:off x="4418757" y="2853149"/>
            <a:ext cx="3524036" cy="1958535"/>
          </a:xfrm>
          <a:prstGeom prst="rect">
            <a:avLst/>
          </a:prstGeom>
          <a:solidFill>
            <a:srgbClr val="98D7CE"/>
          </a:solidFill>
        </p:spPr>
        <p:txBody>
          <a:bodyPr vert="horz" wrap="square" lIns="91440" tIns="504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rgbClr val="595959"/>
                </a:solidFill>
              </a:rPr>
              <a:t>familiar with the local situation</a:t>
            </a:r>
          </a:p>
        </p:txBody>
      </p:sp>
      <p:grpSp>
        <p:nvGrpSpPr>
          <p:cNvPr id="24" name="circle 1">
            <a:extLst>
              <a:ext uri="{FF2B5EF4-FFF2-40B4-BE49-F238E27FC236}">
                <a16:creationId xmlns:a16="http://schemas.microsoft.com/office/drawing/2014/main" id="{ECE31020-7A9E-4AFC-B068-495F650FB53D}"/>
              </a:ext>
            </a:extLst>
          </p:cNvPr>
          <p:cNvGrpSpPr/>
          <p:nvPr/>
        </p:nvGrpSpPr>
        <p:grpSpPr>
          <a:xfrm>
            <a:off x="4980942" y="1041757"/>
            <a:ext cx="2399666" cy="2399666"/>
            <a:chOff x="470234" y="1852537"/>
            <a:chExt cx="2295039" cy="2295039"/>
          </a:xfrm>
        </p:grpSpPr>
        <p:sp>
          <p:nvSpPr>
            <p:cNvPr id="25" name="circle">
              <a:extLst>
                <a:ext uri="{FF2B5EF4-FFF2-40B4-BE49-F238E27FC236}">
                  <a16:creationId xmlns:a16="http://schemas.microsoft.com/office/drawing/2014/main" id="{B21710FD-E0AC-4FAC-90F0-87AB18A0CF1A}"/>
                </a:ext>
              </a:extLst>
            </p:cNvPr>
            <p:cNvSpPr/>
            <p:nvPr/>
          </p:nvSpPr>
          <p:spPr>
            <a:xfrm>
              <a:off x="470234" y="1852537"/>
              <a:ext cx="2295039" cy="229503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25">
              <a:extLst>
                <a:ext uri="{FF2B5EF4-FFF2-40B4-BE49-F238E27FC236}">
                  <a16:creationId xmlns:a16="http://schemas.microsoft.com/office/drawing/2014/main" id="{EAB5B314-717F-405D-B464-0189DB93C5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585" y="2284417"/>
              <a:ext cx="1660063" cy="1563964"/>
            </a:xfrm>
            <a:prstGeom prst="rect">
              <a:avLst/>
            </a:prstGeom>
          </p:spPr>
        </p:pic>
      </p:grpSp>
      <p:sp>
        <p:nvSpPr>
          <p:cNvPr id="27" name="TextBox 26">
            <a:extLst>
              <a:ext uri="{FF2B5EF4-FFF2-40B4-BE49-F238E27FC236}">
                <a16:creationId xmlns:a16="http://schemas.microsoft.com/office/drawing/2014/main" id="{A76392AC-CDA7-4825-BA3A-E955F5559A69}"/>
              </a:ext>
            </a:extLst>
          </p:cNvPr>
          <p:cNvSpPr txBox="1"/>
          <p:nvPr/>
        </p:nvSpPr>
        <p:spPr>
          <a:xfrm>
            <a:off x="8228201" y="2853149"/>
            <a:ext cx="3524036" cy="1958535"/>
          </a:xfrm>
          <a:prstGeom prst="rect">
            <a:avLst/>
          </a:prstGeom>
          <a:solidFill>
            <a:srgbClr val="98D7CE"/>
          </a:solidFill>
        </p:spPr>
        <p:txBody>
          <a:bodyPr vert="horz" wrap="square" lIns="91440" tIns="504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rgbClr val="595959"/>
                </a:solidFill>
              </a:rPr>
              <a:t>use knowledge/</a:t>
            </a:r>
            <a:br>
              <a:rPr lang="en-GB" sz="2400" dirty="0">
                <a:solidFill>
                  <a:srgbClr val="595959"/>
                </a:solidFill>
              </a:rPr>
            </a:br>
            <a:r>
              <a:rPr lang="en-GB" sz="2400" dirty="0">
                <a:solidFill>
                  <a:srgbClr val="595959"/>
                </a:solidFill>
              </a:rPr>
              <a:t>experience to interpret HHFA findings</a:t>
            </a:r>
          </a:p>
        </p:txBody>
      </p:sp>
      <p:grpSp>
        <p:nvGrpSpPr>
          <p:cNvPr id="28" name="circle 1">
            <a:extLst>
              <a:ext uri="{FF2B5EF4-FFF2-40B4-BE49-F238E27FC236}">
                <a16:creationId xmlns:a16="http://schemas.microsoft.com/office/drawing/2014/main" id="{A28F9374-821C-470D-A749-DB188AD4087B}"/>
              </a:ext>
            </a:extLst>
          </p:cNvPr>
          <p:cNvGrpSpPr/>
          <p:nvPr/>
        </p:nvGrpSpPr>
        <p:grpSpPr>
          <a:xfrm>
            <a:off x="8790386" y="1041757"/>
            <a:ext cx="2399666" cy="2399666"/>
            <a:chOff x="470234" y="1852537"/>
            <a:chExt cx="2295039" cy="2295039"/>
          </a:xfrm>
        </p:grpSpPr>
        <p:sp>
          <p:nvSpPr>
            <p:cNvPr id="29" name="circle">
              <a:extLst>
                <a:ext uri="{FF2B5EF4-FFF2-40B4-BE49-F238E27FC236}">
                  <a16:creationId xmlns:a16="http://schemas.microsoft.com/office/drawing/2014/main" id="{997C03C0-D688-429D-A165-320975D5781C}"/>
                </a:ext>
              </a:extLst>
            </p:cNvPr>
            <p:cNvSpPr/>
            <p:nvPr/>
          </p:nvSpPr>
          <p:spPr>
            <a:xfrm>
              <a:off x="470234" y="1852537"/>
              <a:ext cx="2295039" cy="229503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Picture 29">
              <a:extLst>
                <a:ext uri="{FF2B5EF4-FFF2-40B4-BE49-F238E27FC236}">
                  <a16:creationId xmlns:a16="http://schemas.microsoft.com/office/drawing/2014/main" id="{B6EF80B7-E1FC-4EF5-A17A-FE0E254E03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2446" y="2208075"/>
              <a:ext cx="1084761" cy="1548250"/>
            </a:xfrm>
            <a:prstGeom prst="rect">
              <a:avLst/>
            </a:prstGeom>
          </p:spPr>
        </p:pic>
      </p:grpSp>
      <p:sp>
        <p:nvSpPr>
          <p:cNvPr id="36" name="TextBox 35">
            <a:extLst>
              <a:ext uri="{FF2B5EF4-FFF2-40B4-BE49-F238E27FC236}">
                <a16:creationId xmlns:a16="http://schemas.microsoft.com/office/drawing/2014/main" id="{C94724F9-0D44-404D-8840-CD8E0C1F8212}"/>
              </a:ext>
            </a:extLst>
          </p:cNvPr>
          <p:cNvSpPr txBox="1"/>
          <p:nvPr/>
        </p:nvSpPr>
        <p:spPr>
          <a:xfrm>
            <a:off x="721261" y="5083549"/>
            <a:ext cx="11030976" cy="1343253"/>
          </a:xfrm>
          <a:prstGeom prst="rect">
            <a:avLst/>
          </a:prstGeom>
          <a:solidFill>
            <a:srgbClr val="31B09C"/>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t>The users of HHFA data are more likely to accept the HHFA report’s conclusions when they are supported by contextual facts and explanations.</a:t>
            </a:r>
          </a:p>
        </p:txBody>
      </p:sp>
      <p:sp>
        <p:nvSpPr>
          <p:cNvPr id="37" name="Rectangle 36">
            <a:extLst>
              <a:ext uri="{FF2B5EF4-FFF2-40B4-BE49-F238E27FC236}">
                <a16:creationId xmlns:a16="http://schemas.microsoft.com/office/drawing/2014/main" id="{12313CB5-D588-4B68-A41D-B36C31DFDC1B}"/>
              </a:ext>
            </a:extLst>
          </p:cNvPr>
          <p:cNvSpPr/>
          <p:nvPr/>
        </p:nvSpPr>
        <p:spPr>
          <a:xfrm>
            <a:off x="648575" y="5083549"/>
            <a:ext cx="80255" cy="1343253"/>
          </a:xfrm>
          <a:prstGeom prst="rect">
            <a:avLst/>
          </a:prstGeom>
          <a:solidFill>
            <a:srgbClr val="1B9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322253413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 calcmode="lin" valueType="num">
                                      <p:cBhvr>
                                        <p:cTn id="9" dur="500" fill="hold"/>
                                        <p:tgtEl>
                                          <p:spTgt spid="20"/>
                                        </p:tgtEl>
                                        <p:attrNameLst>
                                          <p:attrName>style.rotation</p:attrName>
                                        </p:attrNameLst>
                                      </p:cBhvr>
                                      <p:tavLst>
                                        <p:tav tm="0">
                                          <p:val>
                                            <p:fltVal val="90"/>
                                          </p:val>
                                        </p:tav>
                                        <p:tav tm="100000">
                                          <p:val>
                                            <p:fltVal val="0"/>
                                          </p:val>
                                        </p:tav>
                                      </p:tavLst>
                                    </p:anim>
                                    <p:animEffect transition="in" filter="fade">
                                      <p:cBhvr>
                                        <p:cTn id="10" dur="500"/>
                                        <p:tgtEl>
                                          <p:spTgt spid="20"/>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p:cTn id="18" dur="500" fill="hold"/>
                                        <p:tgtEl>
                                          <p:spTgt spid="24"/>
                                        </p:tgtEl>
                                        <p:attrNameLst>
                                          <p:attrName>ppt_w</p:attrName>
                                        </p:attrNameLst>
                                      </p:cBhvr>
                                      <p:tavLst>
                                        <p:tav tm="0">
                                          <p:val>
                                            <p:fltVal val="0"/>
                                          </p:val>
                                        </p:tav>
                                        <p:tav tm="100000">
                                          <p:val>
                                            <p:strVal val="#ppt_w"/>
                                          </p:val>
                                        </p:tav>
                                      </p:tavLst>
                                    </p:anim>
                                    <p:anim calcmode="lin" valueType="num">
                                      <p:cBhvr>
                                        <p:cTn id="19" dur="500" fill="hold"/>
                                        <p:tgtEl>
                                          <p:spTgt spid="24"/>
                                        </p:tgtEl>
                                        <p:attrNameLst>
                                          <p:attrName>ppt_h</p:attrName>
                                        </p:attrNameLst>
                                      </p:cBhvr>
                                      <p:tavLst>
                                        <p:tav tm="0">
                                          <p:val>
                                            <p:fltVal val="0"/>
                                          </p:val>
                                        </p:tav>
                                        <p:tav tm="100000">
                                          <p:val>
                                            <p:strVal val="#ppt_h"/>
                                          </p:val>
                                        </p:tav>
                                      </p:tavLst>
                                    </p:anim>
                                    <p:anim calcmode="lin" valueType="num">
                                      <p:cBhvr>
                                        <p:cTn id="20" dur="500" fill="hold"/>
                                        <p:tgtEl>
                                          <p:spTgt spid="24"/>
                                        </p:tgtEl>
                                        <p:attrNameLst>
                                          <p:attrName>style.rotation</p:attrName>
                                        </p:attrNameLst>
                                      </p:cBhvr>
                                      <p:tavLst>
                                        <p:tav tm="0">
                                          <p:val>
                                            <p:fltVal val="90"/>
                                          </p:val>
                                        </p:tav>
                                        <p:tav tm="100000">
                                          <p:val>
                                            <p:fltVal val="0"/>
                                          </p:val>
                                        </p:tav>
                                      </p:tavLst>
                                    </p:anim>
                                    <p:animEffect transition="in" filter="fade">
                                      <p:cBhvr>
                                        <p:cTn id="21" dur="500"/>
                                        <p:tgtEl>
                                          <p:spTgt spid="24"/>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left)">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p:cTn id="29" dur="500" fill="hold"/>
                                        <p:tgtEl>
                                          <p:spTgt spid="28"/>
                                        </p:tgtEl>
                                        <p:attrNameLst>
                                          <p:attrName>ppt_w</p:attrName>
                                        </p:attrNameLst>
                                      </p:cBhvr>
                                      <p:tavLst>
                                        <p:tav tm="0">
                                          <p:val>
                                            <p:fltVal val="0"/>
                                          </p:val>
                                        </p:tav>
                                        <p:tav tm="100000">
                                          <p:val>
                                            <p:strVal val="#ppt_w"/>
                                          </p:val>
                                        </p:tav>
                                      </p:tavLst>
                                    </p:anim>
                                    <p:anim calcmode="lin" valueType="num">
                                      <p:cBhvr>
                                        <p:cTn id="30" dur="500" fill="hold"/>
                                        <p:tgtEl>
                                          <p:spTgt spid="28"/>
                                        </p:tgtEl>
                                        <p:attrNameLst>
                                          <p:attrName>ppt_h</p:attrName>
                                        </p:attrNameLst>
                                      </p:cBhvr>
                                      <p:tavLst>
                                        <p:tav tm="0">
                                          <p:val>
                                            <p:fltVal val="0"/>
                                          </p:val>
                                        </p:tav>
                                        <p:tav tm="100000">
                                          <p:val>
                                            <p:strVal val="#ppt_h"/>
                                          </p:val>
                                        </p:tav>
                                      </p:tavLst>
                                    </p:anim>
                                    <p:anim calcmode="lin" valueType="num">
                                      <p:cBhvr>
                                        <p:cTn id="31" dur="500" fill="hold"/>
                                        <p:tgtEl>
                                          <p:spTgt spid="28"/>
                                        </p:tgtEl>
                                        <p:attrNameLst>
                                          <p:attrName>style.rotation</p:attrName>
                                        </p:attrNameLst>
                                      </p:cBhvr>
                                      <p:tavLst>
                                        <p:tav tm="0">
                                          <p:val>
                                            <p:fltVal val="90"/>
                                          </p:val>
                                        </p:tav>
                                        <p:tav tm="100000">
                                          <p:val>
                                            <p:fltVal val="0"/>
                                          </p:val>
                                        </p:tav>
                                      </p:tavLst>
                                    </p:anim>
                                    <p:animEffect transition="in" filter="fade">
                                      <p:cBhvr>
                                        <p:cTn id="32" dur="500"/>
                                        <p:tgtEl>
                                          <p:spTgt spid="28"/>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left)">
                                      <p:cBhvr>
                                        <p:cTn id="35" dur="500"/>
                                        <p:tgtEl>
                                          <p:spTgt spid="27"/>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37"/>
                                        </p:tgtEl>
                                        <p:attrNameLst>
                                          <p:attrName>style.visibility</p:attrName>
                                        </p:attrNameLst>
                                      </p:cBhvr>
                                      <p:to>
                                        <p:strVal val="visible"/>
                                      </p:to>
                                    </p:set>
                                    <p:anim calcmode="lin" valueType="num">
                                      <p:cBhvr>
                                        <p:cTn id="40" dur="500" fill="hold"/>
                                        <p:tgtEl>
                                          <p:spTgt spid="37"/>
                                        </p:tgtEl>
                                        <p:attrNameLst>
                                          <p:attrName>ppt_w</p:attrName>
                                        </p:attrNameLst>
                                      </p:cBhvr>
                                      <p:tavLst>
                                        <p:tav tm="0">
                                          <p:val>
                                            <p:fltVal val="0"/>
                                          </p:val>
                                        </p:tav>
                                        <p:tav tm="100000">
                                          <p:val>
                                            <p:strVal val="#ppt_w"/>
                                          </p:val>
                                        </p:tav>
                                      </p:tavLst>
                                    </p:anim>
                                    <p:anim calcmode="lin" valueType="num">
                                      <p:cBhvr>
                                        <p:cTn id="41" dur="500" fill="hold"/>
                                        <p:tgtEl>
                                          <p:spTgt spid="37"/>
                                        </p:tgtEl>
                                        <p:attrNameLst>
                                          <p:attrName>ppt_h</p:attrName>
                                        </p:attrNameLst>
                                      </p:cBhvr>
                                      <p:tavLst>
                                        <p:tav tm="0">
                                          <p:val>
                                            <p:fltVal val="0"/>
                                          </p:val>
                                        </p:tav>
                                        <p:tav tm="100000">
                                          <p:val>
                                            <p:strVal val="#ppt_h"/>
                                          </p:val>
                                        </p:tav>
                                      </p:tavLst>
                                    </p:anim>
                                    <p:animEffect transition="in" filter="fade">
                                      <p:cBhvr>
                                        <p:cTn id="42" dur="500"/>
                                        <p:tgtEl>
                                          <p:spTgt spid="37"/>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wipe(left)">
                                      <p:cBhvr>
                                        <p:cTn id="4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3" grpId="0" animBg="1"/>
      <p:bldP spid="27" grpId="0" animBg="1"/>
      <p:bldP spid="36" grpId="0" animBg="1"/>
      <p:bldP spid="3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6"/>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Atkinson Hyperlegible"/>
        <a:ea typeface=""/>
        <a:cs typeface=""/>
      </a:majorFont>
      <a:minorFont>
        <a:latin typeface="Atkinson Hyperlegib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557DB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14412</TotalTime>
  <Words>2559</Words>
  <Application>Microsoft Office PowerPoint</Application>
  <PresentationFormat>Widescreen</PresentationFormat>
  <Paragraphs>388</Paragraphs>
  <Slides>26</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Atkinson Hyperlegible</vt:lpstr>
      <vt:lpstr>Cambria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HHFA_dic_module4_unit2_en</dc:title>
  <dc:creator>WHO</dc:creator>
  <cp:lastModifiedBy>Alycia Kearney</cp:lastModifiedBy>
  <cp:revision>211</cp:revision>
  <dcterms:created xsi:type="dcterms:W3CDTF">2022-07-29T14:12:36Z</dcterms:created>
  <dcterms:modified xsi:type="dcterms:W3CDTF">2023-02-02T10:29:16Z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49A61451-EF37-459D-B250-D6265FEC33DA</vt:lpwstr>
  </property>
  <property fmtid="{D5CDD505-2E9C-101B-9397-08002B2CF9AE}" pid="3" name="ArticulatePath">
    <vt:lpwstr>skin-v0.2</vt:lpwstr>
  </property>
</Properties>
</file>